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0"/>
  </p:notesMasterIdLst>
  <p:sldIdLst>
    <p:sldId id="607" r:id="rId2"/>
    <p:sldId id="353" r:id="rId3"/>
    <p:sldId id="348" r:id="rId4"/>
    <p:sldId id="354" r:id="rId5"/>
    <p:sldId id="355" r:id="rId6"/>
    <p:sldId id="577" r:id="rId7"/>
    <p:sldId id="580" r:id="rId8"/>
    <p:sldId id="379" r:id="rId9"/>
    <p:sldId id="610" r:id="rId10"/>
    <p:sldId id="600" r:id="rId11"/>
    <p:sldId id="611" r:id="rId12"/>
    <p:sldId id="601" r:id="rId13"/>
    <p:sldId id="609" r:id="rId14"/>
    <p:sldId id="602" r:id="rId15"/>
    <p:sldId id="603" r:id="rId16"/>
    <p:sldId id="586" r:id="rId17"/>
    <p:sldId id="585" r:id="rId18"/>
    <p:sldId id="426" r:id="rId19"/>
    <p:sldId id="287" r:id="rId20"/>
    <p:sldId id="605" r:id="rId21"/>
    <p:sldId id="309" r:id="rId22"/>
    <p:sldId id="300" r:id="rId23"/>
    <p:sldId id="612" r:id="rId24"/>
    <p:sldId id="615" r:id="rId25"/>
    <p:sldId id="613" r:id="rId26"/>
    <p:sldId id="616" r:id="rId27"/>
    <p:sldId id="614" r:id="rId28"/>
    <p:sldId id="590" r:id="rId29"/>
  </p:sldIdLst>
  <p:sldSz cx="9144000" cy="6858000" type="screen4x3"/>
  <p:notesSz cx="6858000" cy="9144000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77"/>
    <p:restoredTop sz="87926"/>
  </p:normalViewPr>
  <p:slideViewPr>
    <p:cSldViewPr>
      <p:cViewPr>
        <p:scale>
          <a:sx n="80" d="100"/>
          <a:sy n="80" d="100"/>
        </p:scale>
        <p:origin x="2912" y="14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4D271F35-A0CF-184F-9674-C19C7C1D8A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200"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1E775F80-546B-254D-B9AE-81AB8281E49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6C8BCC5-F96E-D943-9071-183C34CDA8E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C27144EA-FE66-4345-B5F3-DB2AAF96CE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Click to edit Master text styles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6B296336-A674-DC44-A15A-6322217AB94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1" eaLnBrk="1" hangingPunct="1">
              <a:defRPr sz="1200"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1383" name="Rectangle 7">
            <a:extLst>
              <a:ext uri="{FF2B5EF4-FFF2-40B4-BE49-F238E27FC236}">
                <a16:creationId xmlns:a16="http://schemas.microsoft.com/office/drawing/2014/main" id="{6DE5BA95-5DAB-7440-97EF-130BEF481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 eaLnBrk="1" hangingPunct="1">
              <a:defRPr sz="1200"/>
            </a:lvl1pPr>
          </a:lstStyle>
          <a:p>
            <a:pPr>
              <a:defRPr/>
            </a:pPr>
            <a:fld id="{9C93CF85-431E-F148-AACC-3B9611780E7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D5EBE8D-3626-8E47-B11B-464EB51D3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E5D152-2AA2-874D-9BF2-067C2F92F224}" type="slidenum">
              <a:rPr lang="he-IL" altLang="he-IL" smtClean="0"/>
              <a:pPr>
                <a:spcBef>
                  <a:spcPct val="0"/>
                </a:spcBef>
              </a:pPr>
              <a:t>1</a:t>
            </a:fld>
            <a:endParaRPr lang="en-US" altLang="he-IL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1A2AA6B-CB1A-6F4F-A612-787E2DF19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FF15FC2-9FD1-BF41-BADF-6221F9E9F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0094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23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94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24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19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25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80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26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1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27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D5EBE8D-3626-8E47-B11B-464EB51D3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E5D152-2AA2-874D-9BF2-067C2F92F224}" type="slidenum">
              <a:rPr lang="he-IL" altLang="he-IL" smtClean="0"/>
              <a:pPr>
                <a:spcBef>
                  <a:spcPct val="0"/>
                </a:spcBef>
              </a:pPr>
              <a:t>2</a:t>
            </a:fld>
            <a:endParaRPr lang="en-US" altLang="he-IL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1A2AA6B-CB1A-6F4F-A612-787E2DF19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FF15FC2-9FD1-BF41-BADF-6221F9E9F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93CF85-431E-F148-AACC-3B9611780E71}" type="slidenum">
              <a:rPr lang="he-IL" altLang="he-IL" smtClean="0"/>
              <a:pPr>
                <a:defRPr/>
              </a:pPr>
              <a:t>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17947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339DF-0665-8C43-8AC5-829C9B8BC7E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339DF-0665-8C43-8AC5-829C9B8BC7E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60E5FC-88F0-C046-A3B6-12A31C48AE2A}" type="slidenum">
              <a:rPr lang="en-US"/>
              <a:pPr/>
              <a:t>19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6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93CF85-431E-F148-AACC-3B9611780E71}" type="slidenum">
              <a:rPr lang="he-IL" altLang="he-IL" smtClean="0"/>
              <a:pPr>
                <a:defRPr/>
              </a:pPr>
              <a:t>20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64319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97356F6F-8225-4A4B-982E-9555A5ECF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8E0C1CA-7C00-A446-9AA4-D9A26B9EDC3B}" type="slidenum">
              <a:rPr lang="en-US" altLang="en-US" sz="1200" b="0"/>
              <a:pPr/>
              <a:t>21</a:t>
            </a:fld>
            <a:endParaRPr lang="en-US" altLang="en-US" sz="1200" b="0"/>
          </a:p>
        </p:txBody>
      </p:sp>
      <p:sp>
        <p:nvSpPr>
          <p:cNvPr id="549890" name="Rectangle 2">
            <a:extLst>
              <a:ext uri="{FF2B5EF4-FFF2-40B4-BE49-F238E27FC236}">
                <a16:creationId xmlns:a16="http://schemas.microsoft.com/office/drawing/2014/main" id="{6B3A71D9-056F-A046-8A43-BEDFC6536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9891" name="Rectangle 3">
            <a:extLst>
              <a:ext uri="{FF2B5EF4-FFF2-40B4-BE49-F238E27FC236}">
                <a16:creationId xmlns:a16="http://schemas.microsoft.com/office/drawing/2014/main" id="{FE8F97DC-988F-0348-AEAD-3B236777A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80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4E63459-1FEC-EC49-83F6-5DDD3B427B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3F808E-2505-7B4C-9880-C3DDBBA71D7D}" type="slidenum">
              <a:rPr lang="en-US" altLang="en-US" sz="1200" b="0"/>
              <a:pPr/>
              <a:t>22</a:t>
            </a:fld>
            <a:endParaRPr lang="en-US" altLang="en-US" sz="1200" b="0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7F842EA9-E03E-9D47-8FEB-2E0D4FCB6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26C02200-B3B8-F349-858F-6187C42F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fontAlgn="base" hangingPunct="1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1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9F5C7-2B1E-E448-A5D1-C8DA0571F1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158E73-39D9-7446-9975-11C93B336C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44BD06-B567-D64E-9BC4-E07534EFE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6C51A-D6E7-2244-AAC1-BCA194B7B81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90203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CF477E-0089-E54D-B0D8-F02EB58280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F04E51-D960-3C4D-B9DD-A760593C4E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D1C023-0C32-234F-9D22-DF2E9A9566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3E88B-E06D-8D49-A657-5508D4F2AFE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6776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1B8FB9-2D81-044A-AF7A-7CF3005CE3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D0A27-E4A1-D049-918E-33265908F1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549EDB-2AC3-A848-BB9D-F43DB24957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9028C-ED01-674F-A727-9920F560F8B6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853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C3D49-7DCB-AE45-80CB-806811691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20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3744C-CF42-3F48-8752-BB791FA3F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96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7CE975-246D-0846-A121-03BB5C06F4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D429CE-7DF9-B146-A891-4D52EBBDFC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3F3F36-8A97-C24B-B014-CCA50E2938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6884D-C002-4C41-B7DA-CBFB37358E4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413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C641FC-9C94-154F-805D-EE6E17A4CA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7F7880-E6F1-4F4B-B4EB-B00847D834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3C2C40-DF44-C84E-BCB2-1160C9C33A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A1112-A7DB-9844-A064-422A0A2506E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88892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9AF63-EBA1-CB43-BB16-50964A4A4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6EE5E-1D66-C642-80C5-2F207D16C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0F681-4BD6-474A-853B-0E125AB176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0E02D-34F3-6A4B-A17F-848DCC8AA13D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8980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7C3DDC1-348C-F74E-B93A-C7EEE73102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953F35-AECF-DC46-A8D3-FC130B4AD9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0646171-E190-F64F-9B58-3CD496471F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D9F93-6613-D242-9B16-24685839782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2228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7D6F525-06A3-1448-AF29-A3DC7F5709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CA0982D-B8FA-A047-ABD2-DDE49D6D85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62C75F0-1489-4E4B-B140-89517A9C30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DF33B-9DD0-0E48-A93E-05FCEC8A7DAA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5334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C26F57C-2E21-694C-8F2E-07E3A6E130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9CBE70-5CCF-A44F-81EF-AB94B91DE2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E30E9F-3CA1-E641-AFD6-A6CE0F808C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81E57-0F9C-5D48-9632-8B6697FB87F3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76900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279FA-34A4-474B-91AF-7DF6CB711A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00D26-D0B2-BD40-832E-906E68456B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E414C-9BC6-D149-B5E3-7ABC395DFD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C3C46-77B0-564E-BACB-5CDAD499AED9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09993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9879D5-6A8E-C343-A1DD-4024E5660B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B0AF5-51DE-2F43-8DBD-E317DC206E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4338B-B101-7945-AA2C-25A1D55AC0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C634E-0A42-7B4C-8044-72D38BE9311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4910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9DCA9AC-AEEC-124D-8F26-CED0A5444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7CD5ED-4BAC-8543-8221-C18825B6C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D86159-0E1F-7440-AE91-0BC4A3F039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 eaLnBrk="1" hangingPunct="1">
              <a:defRPr sz="1400"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6D6FAD6-36C7-8648-9DD5-943777C7FF5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F61B69-C6D1-654C-BC99-922B79E741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1" eaLnBrk="1" hangingPunct="1">
              <a:defRPr sz="1400"/>
            </a:lvl1pPr>
          </a:lstStyle>
          <a:p>
            <a:pPr>
              <a:defRPr/>
            </a:pPr>
            <a:fld id="{CD602C86-578E-1547-8D2D-284B7676A12F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6.mp4"/><Relationship Id="rId7" Type="http://schemas.openxmlformats.org/officeDocument/2006/relationships/image" Target="../media/image15.tiff"/><Relationship Id="rId12" Type="http://schemas.openxmlformats.org/officeDocument/2006/relationships/image" Target="../media/image1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8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tiff"/><Relationship Id="rId4" Type="http://schemas.openxmlformats.org/officeDocument/2006/relationships/video" Target="../media/media6.mp4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2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7.emf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370.pn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emf"/><Relationship Id="rId4" Type="http://schemas.openxmlformats.org/officeDocument/2006/relationships/audio" Target="../media/media2.wav"/><Relationship Id="rId9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4.wav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audio" Target="../media/media4.wav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14BBD0E0-9DCD-C64A-8FD0-9094D7DA0C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Goals – spike train analysis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4EA387B9-11B3-5D4E-B2D7-4BD8B3A313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600200"/>
            <a:ext cx="8147248" cy="3917032"/>
          </a:xfrm>
        </p:spPr>
        <p:txBody>
          <a:bodyPr/>
          <a:lstStyle/>
          <a:p>
            <a:pPr algn="l" rtl="0" eaLnBrk="1" hangingPunct="1"/>
            <a:r>
              <a:rPr lang="en-US" altLang="he-IL" dirty="0"/>
              <a:t>Analysis of the Signal</a:t>
            </a:r>
          </a:p>
          <a:p>
            <a:pPr lvl="1" algn="l" rtl="0" eaLnBrk="1" hangingPunct="1"/>
            <a:r>
              <a:rPr lang="en-US" altLang="he-IL" dirty="0"/>
              <a:t>Direction tuning </a:t>
            </a:r>
          </a:p>
          <a:p>
            <a:pPr lvl="1" algn="l" rtl="0" eaLnBrk="1" hangingPunct="1"/>
            <a:r>
              <a:rPr lang="en-US" altLang="he-IL" dirty="0"/>
              <a:t>Linear kinematic model</a:t>
            </a:r>
          </a:p>
          <a:p>
            <a:pPr marL="457200" lvl="1" indent="0" algn="l" rtl="0" eaLnBrk="1" hangingPunct="1">
              <a:buNone/>
            </a:pPr>
            <a:endParaRPr lang="en-US" altLang="he-IL" dirty="0"/>
          </a:p>
          <a:p>
            <a:pPr algn="l" rtl="0" eaLnBrk="1" hangingPunct="1"/>
            <a:r>
              <a:rPr lang="en-US" altLang="he-IL" dirty="0"/>
              <a:t>Analysis of the noise </a:t>
            </a:r>
          </a:p>
          <a:p>
            <a:pPr lvl="1" algn="l" rtl="0" eaLnBrk="1" hangingPunct="1"/>
            <a:r>
              <a:rPr lang="en-US" altLang="he-IL" dirty="0"/>
              <a:t>Neuron-behavior correlation</a:t>
            </a:r>
          </a:p>
          <a:p>
            <a:pPr lvl="1" algn="l" rtl="0" eaLnBrk="1" hangingPunct="1"/>
            <a:r>
              <a:rPr lang="en-US" altLang="he-IL" dirty="0"/>
              <a:t>Models for interpreting correlation   </a:t>
            </a:r>
          </a:p>
          <a:p>
            <a:pPr marL="0" indent="0" algn="l" rtl="0" eaLnBrk="1" hangingPunct="1">
              <a:buNone/>
            </a:pP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349537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8">
            <a:extLst>
              <a:ext uri="{FF2B5EF4-FFF2-40B4-BE49-F238E27FC236}">
                <a16:creationId xmlns:a16="http://schemas.microsoft.com/office/drawing/2014/main" id="{826A0CCD-012F-5F40-A9E0-0D24689CF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0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10">
            <a:extLst>
              <a:ext uri="{FF2B5EF4-FFF2-40B4-BE49-F238E27FC236}">
                <a16:creationId xmlns:a16="http://schemas.microsoft.com/office/drawing/2014/main" id="{A9898114-E55F-2347-8F89-6E0086D00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7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13">
            <a:extLst>
              <a:ext uri="{FF2B5EF4-FFF2-40B4-BE49-F238E27FC236}">
                <a16:creationId xmlns:a16="http://schemas.microsoft.com/office/drawing/2014/main" id="{00C58AF5-A78A-A64C-A84C-26A2C77F8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2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26">
            <a:extLst>
              <a:ext uri="{FF2B5EF4-FFF2-40B4-BE49-F238E27FC236}">
                <a16:creationId xmlns:a16="http://schemas.microsoft.com/office/drawing/2014/main" id="{EABED2DD-E23D-3941-80CC-CD69ABF65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53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27">
            <a:extLst>
              <a:ext uri="{FF2B5EF4-FFF2-40B4-BE49-F238E27FC236}">
                <a16:creationId xmlns:a16="http://schemas.microsoft.com/office/drawing/2014/main" id="{40E1CF7D-6D45-6241-99EE-BD604EF9D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4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28">
            <a:extLst>
              <a:ext uri="{FF2B5EF4-FFF2-40B4-BE49-F238E27FC236}">
                <a16:creationId xmlns:a16="http://schemas.microsoft.com/office/drawing/2014/main" id="{B81E32D5-E0BB-6549-B9AB-2E5327E0B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256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29">
            <a:extLst>
              <a:ext uri="{FF2B5EF4-FFF2-40B4-BE49-F238E27FC236}">
                <a16:creationId xmlns:a16="http://schemas.microsoft.com/office/drawing/2014/main" id="{3AB8D6BC-3F7A-4E4B-AAAC-9562511C3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52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31">
            <a:extLst>
              <a:ext uri="{FF2B5EF4-FFF2-40B4-BE49-F238E27FC236}">
                <a16:creationId xmlns:a16="http://schemas.microsoft.com/office/drawing/2014/main" id="{3F635E81-CD5D-6E4C-8742-E87E98AFB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37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32">
            <a:extLst>
              <a:ext uri="{FF2B5EF4-FFF2-40B4-BE49-F238E27FC236}">
                <a16:creationId xmlns:a16="http://schemas.microsoft.com/office/drawing/2014/main" id="{0601A33E-AEDC-0042-AE34-E6254D8A1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73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33">
            <a:extLst>
              <a:ext uri="{FF2B5EF4-FFF2-40B4-BE49-F238E27FC236}">
                <a16:creationId xmlns:a16="http://schemas.microsoft.com/office/drawing/2014/main" id="{FBF00E5E-7299-D745-881C-0F043DF4D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4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4">
            <a:extLst>
              <a:ext uri="{FF2B5EF4-FFF2-40B4-BE49-F238E27FC236}">
                <a16:creationId xmlns:a16="http://schemas.microsoft.com/office/drawing/2014/main" id="{9164C88F-7CEC-2C41-BEEB-D406E3BFA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2410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6B8001B3-5414-C64C-BF4F-2BAAF4114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4008" y="2255644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27">
            <a:extLst>
              <a:ext uri="{FF2B5EF4-FFF2-40B4-BE49-F238E27FC236}">
                <a16:creationId xmlns:a16="http://schemas.microsoft.com/office/drawing/2014/main" id="{7A9625F0-C39B-5E41-B35D-1FD47C81A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920" y="2255644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31">
            <a:extLst>
              <a:ext uri="{FF2B5EF4-FFF2-40B4-BE49-F238E27FC236}">
                <a16:creationId xmlns:a16="http://schemas.microsoft.com/office/drawing/2014/main" id="{2E6A931C-2806-EE42-BBF8-A4F8C672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224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Line 32">
            <a:extLst>
              <a:ext uri="{FF2B5EF4-FFF2-40B4-BE49-F238E27FC236}">
                <a16:creationId xmlns:a16="http://schemas.microsoft.com/office/drawing/2014/main" id="{598FD771-C6EB-E746-A486-6CF741867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535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33">
            <a:extLst>
              <a:ext uri="{FF2B5EF4-FFF2-40B4-BE49-F238E27FC236}">
                <a16:creationId xmlns:a16="http://schemas.microsoft.com/office/drawing/2014/main" id="{4CB6D8FC-7CC1-CC4D-8F50-53A5F504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9722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Text Box 14">
            <a:extLst>
              <a:ext uri="{FF2B5EF4-FFF2-40B4-BE49-F238E27FC236}">
                <a16:creationId xmlns:a16="http://schemas.microsoft.com/office/drawing/2014/main" id="{3CCB8A5E-42BF-6F4C-B5FD-A1084DF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1282700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1</a:t>
            </a:r>
          </a:p>
        </p:txBody>
      </p:sp>
      <p:sp>
        <p:nvSpPr>
          <p:cNvPr id="14355" name="Text Box 15">
            <a:extLst>
              <a:ext uri="{FF2B5EF4-FFF2-40B4-BE49-F238E27FC236}">
                <a16:creationId xmlns:a16="http://schemas.microsoft.com/office/drawing/2014/main" id="{C915BD74-A31D-0448-8329-A8367026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2124075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2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  <p:cxnSp>
        <p:nvCxnSpPr>
          <p:cNvPr id="45" name="Straight Connector 50">
            <a:extLst>
              <a:ext uri="{FF2B5EF4-FFF2-40B4-BE49-F238E27FC236}">
                <a16:creationId xmlns:a16="http://schemas.microsoft.com/office/drawing/2014/main" id="{70A4B887-BD39-3848-9C8B-4E9320BC2590}"/>
              </a:ext>
            </a:extLst>
          </p:cNvPr>
          <p:cNvCxnSpPr>
            <a:cxnSpLocks noChangeShapeType="1"/>
            <a:endCxn id="32" idx="0"/>
          </p:cNvCxnSpPr>
          <p:nvPr/>
        </p:nvCxnSpPr>
        <p:spPr bwMode="auto">
          <a:xfrm flipH="1">
            <a:off x="3953925" y="1316315"/>
            <a:ext cx="88880" cy="4942613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29">
            <a:extLst>
              <a:ext uri="{FF2B5EF4-FFF2-40B4-BE49-F238E27FC236}">
                <a16:creationId xmlns:a16="http://schemas.microsoft.com/office/drawing/2014/main" id="{4246CEF9-804C-AD49-A910-F741A43798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8485" y="4524920"/>
            <a:ext cx="533515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33">
            <a:extLst>
              <a:ext uri="{FF2B5EF4-FFF2-40B4-BE49-F238E27FC236}">
                <a16:creationId xmlns:a16="http://schemas.microsoft.com/office/drawing/2014/main" id="{C56E83E4-094C-9547-AC61-FFEACC83153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7170" y="4005064"/>
            <a:ext cx="389499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75190253-98DF-9642-8C6E-159B65AF38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22410" y="3444800"/>
            <a:ext cx="1616075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57">
            <a:extLst>
              <a:ext uri="{FF2B5EF4-FFF2-40B4-BE49-F238E27FC236}">
                <a16:creationId xmlns:a16="http://schemas.microsoft.com/office/drawing/2014/main" id="{576F6BBB-66AE-3B49-9BE5-779197BF5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579794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17D9CCF4-C81C-5541-B49F-3527E739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950" y="5569421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68F4766-F9F4-C845-BA32-18157D78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78345"/>
              </p:ext>
            </p:extLst>
          </p:nvPr>
        </p:nvGraphicFramePr>
        <p:xfrm>
          <a:off x="1594478" y="6258928"/>
          <a:ext cx="47188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93">
                  <a:extLst>
                    <a:ext uri="{9D8B030D-6E8A-4147-A177-3AD203B41FA5}">
                      <a16:colId xmlns:a16="http://schemas.microsoft.com/office/drawing/2014/main" val="340009180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88634268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22741542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9914036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517943183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6315119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62064089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103161645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58120498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1107277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419234509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95665551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71707739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3548652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061145277"/>
                    </a:ext>
                  </a:extLst>
                </a:gridCol>
              </a:tblGrid>
              <a:tr h="3625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49360"/>
                  </a:ext>
                </a:extLst>
              </a:tr>
            </a:tbl>
          </a:graphicData>
        </a:graphic>
      </p:graphicFrame>
      <p:sp>
        <p:nvSpPr>
          <p:cNvPr id="29" name="TextBox 57">
            <a:extLst>
              <a:ext uri="{FF2B5EF4-FFF2-40B4-BE49-F238E27FC236}">
                <a16:creationId xmlns:a16="http://schemas.microsoft.com/office/drawing/2014/main" id="{0C3F266A-9B2F-A44E-8FE3-21DE7AD2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677" y="5601037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7122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8">
            <a:extLst>
              <a:ext uri="{FF2B5EF4-FFF2-40B4-BE49-F238E27FC236}">
                <a16:creationId xmlns:a16="http://schemas.microsoft.com/office/drawing/2014/main" id="{826A0CCD-012F-5F40-A9E0-0D24689CF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0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10">
            <a:extLst>
              <a:ext uri="{FF2B5EF4-FFF2-40B4-BE49-F238E27FC236}">
                <a16:creationId xmlns:a16="http://schemas.microsoft.com/office/drawing/2014/main" id="{A9898114-E55F-2347-8F89-6E0086D00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7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13">
            <a:extLst>
              <a:ext uri="{FF2B5EF4-FFF2-40B4-BE49-F238E27FC236}">
                <a16:creationId xmlns:a16="http://schemas.microsoft.com/office/drawing/2014/main" id="{00C58AF5-A78A-A64C-A84C-26A2C77F8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2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26">
            <a:extLst>
              <a:ext uri="{FF2B5EF4-FFF2-40B4-BE49-F238E27FC236}">
                <a16:creationId xmlns:a16="http://schemas.microsoft.com/office/drawing/2014/main" id="{EABED2DD-E23D-3941-80CC-CD69ABF65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53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27">
            <a:extLst>
              <a:ext uri="{FF2B5EF4-FFF2-40B4-BE49-F238E27FC236}">
                <a16:creationId xmlns:a16="http://schemas.microsoft.com/office/drawing/2014/main" id="{40E1CF7D-6D45-6241-99EE-BD604EF9D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4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28">
            <a:extLst>
              <a:ext uri="{FF2B5EF4-FFF2-40B4-BE49-F238E27FC236}">
                <a16:creationId xmlns:a16="http://schemas.microsoft.com/office/drawing/2014/main" id="{B81E32D5-E0BB-6549-B9AB-2E5327E0B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256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29">
            <a:extLst>
              <a:ext uri="{FF2B5EF4-FFF2-40B4-BE49-F238E27FC236}">
                <a16:creationId xmlns:a16="http://schemas.microsoft.com/office/drawing/2014/main" id="{3AB8D6BC-3F7A-4E4B-AAAC-9562511C3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52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31">
            <a:extLst>
              <a:ext uri="{FF2B5EF4-FFF2-40B4-BE49-F238E27FC236}">
                <a16:creationId xmlns:a16="http://schemas.microsoft.com/office/drawing/2014/main" id="{3F635E81-CD5D-6E4C-8742-E87E98AFB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37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32">
            <a:extLst>
              <a:ext uri="{FF2B5EF4-FFF2-40B4-BE49-F238E27FC236}">
                <a16:creationId xmlns:a16="http://schemas.microsoft.com/office/drawing/2014/main" id="{0601A33E-AEDC-0042-AE34-E6254D8A1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73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33">
            <a:extLst>
              <a:ext uri="{FF2B5EF4-FFF2-40B4-BE49-F238E27FC236}">
                <a16:creationId xmlns:a16="http://schemas.microsoft.com/office/drawing/2014/main" id="{FBF00E5E-7299-D745-881C-0F043DF4D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4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4">
            <a:extLst>
              <a:ext uri="{FF2B5EF4-FFF2-40B4-BE49-F238E27FC236}">
                <a16:creationId xmlns:a16="http://schemas.microsoft.com/office/drawing/2014/main" id="{9164C88F-7CEC-2C41-BEEB-D406E3BFA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2410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6B8001B3-5414-C64C-BF4F-2BAAF4114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4008" y="2255644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27">
            <a:extLst>
              <a:ext uri="{FF2B5EF4-FFF2-40B4-BE49-F238E27FC236}">
                <a16:creationId xmlns:a16="http://schemas.microsoft.com/office/drawing/2014/main" id="{7A9625F0-C39B-5E41-B35D-1FD47C81A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920" y="2255644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31">
            <a:extLst>
              <a:ext uri="{FF2B5EF4-FFF2-40B4-BE49-F238E27FC236}">
                <a16:creationId xmlns:a16="http://schemas.microsoft.com/office/drawing/2014/main" id="{2E6A931C-2806-EE42-BBF8-A4F8C672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224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Line 32">
            <a:extLst>
              <a:ext uri="{FF2B5EF4-FFF2-40B4-BE49-F238E27FC236}">
                <a16:creationId xmlns:a16="http://schemas.microsoft.com/office/drawing/2014/main" id="{598FD771-C6EB-E746-A486-6CF741867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535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33">
            <a:extLst>
              <a:ext uri="{FF2B5EF4-FFF2-40B4-BE49-F238E27FC236}">
                <a16:creationId xmlns:a16="http://schemas.microsoft.com/office/drawing/2014/main" id="{4CB6D8FC-7CC1-CC4D-8F50-53A5F504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9722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Text Box 14">
            <a:extLst>
              <a:ext uri="{FF2B5EF4-FFF2-40B4-BE49-F238E27FC236}">
                <a16:creationId xmlns:a16="http://schemas.microsoft.com/office/drawing/2014/main" id="{3CCB8A5E-42BF-6F4C-B5FD-A1084DF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1282700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1</a:t>
            </a:r>
          </a:p>
        </p:txBody>
      </p:sp>
      <p:sp>
        <p:nvSpPr>
          <p:cNvPr id="14355" name="Text Box 15">
            <a:extLst>
              <a:ext uri="{FF2B5EF4-FFF2-40B4-BE49-F238E27FC236}">
                <a16:creationId xmlns:a16="http://schemas.microsoft.com/office/drawing/2014/main" id="{C915BD74-A31D-0448-8329-A8367026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2124075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2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  <p:cxnSp>
        <p:nvCxnSpPr>
          <p:cNvPr id="45" name="Straight Connector 50">
            <a:extLst>
              <a:ext uri="{FF2B5EF4-FFF2-40B4-BE49-F238E27FC236}">
                <a16:creationId xmlns:a16="http://schemas.microsoft.com/office/drawing/2014/main" id="{70A4B887-BD39-3848-9C8B-4E9320BC259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92554" y="1310717"/>
            <a:ext cx="88880" cy="4942613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29">
            <a:extLst>
              <a:ext uri="{FF2B5EF4-FFF2-40B4-BE49-F238E27FC236}">
                <a16:creationId xmlns:a16="http://schemas.microsoft.com/office/drawing/2014/main" id="{4246CEF9-804C-AD49-A910-F741A43798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962" y="3937251"/>
            <a:ext cx="28803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33">
            <a:extLst>
              <a:ext uri="{FF2B5EF4-FFF2-40B4-BE49-F238E27FC236}">
                <a16:creationId xmlns:a16="http://schemas.microsoft.com/office/drawing/2014/main" id="{C56E83E4-094C-9547-AC61-FFEACC83153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81435" y="4221088"/>
            <a:ext cx="1724969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75190253-98DF-9642-8C6E-159B65AF38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57170" y="3501008"/>
            <a:ext cx="105884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57">
            <a:extLst>
              <a:ext uri="{FF2B5EF4-FFF2-40B4-BE49-F238E27FC236}">
                <a16:creationId xmlns:a16="http://schemas.microsoft.com/office/drawing/2014/main" id="{576F6BBB-66AE-3B49-9BE5-779197BF5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099" y="5543978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17D9CCF4-C81C-5541-B49F-3527E7395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323" y="5543978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68F4766-F9F4-C845-BA32-18157D78E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56855"/>
              </p:ext>
            </p:extLst>
          </p:nvPr>
        </p:nvGraphicFramePr>
        <p:xfrm>
          <a:off x="2330083" y="6266456"/>
          <a:ext cx="47188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93">
                  <a:extLst>
                    <a:ext uri="{9D8B030D-6E8A-4147-A177-3AD203B41FA5}">
                      <a16:colId xmlns:a16="http://schemas.microsoft.com/office/drawing/2014/main" val="340009180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88634268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22741542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9914036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517943183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6315119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62064089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103161645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58120498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1107277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419234509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95665551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71707739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3548652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061145277"/>
                    </a:ext>
                  </a:extLst>
                </a:gridCol>
              </a:tblGrid>
              <a:tr h="3625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49360"/>
                  </a:ext>
                </a:extLst>
              </a:tr>
            </a:tbl>
          </a:graphicData>
        </a:graphic>
      </p:graphicFrame>
      <p:sp>
        <p:nvSpPr>
          <p:cNvPr id="35" name="TextBox 57">
            <a:extLst>
              <a:ext uri="{FF2B5EF4-FFF2-40B4-BE49-F238E27FC236}">
                <a16:creationId xmlns:a16="http://schemas.microsoft.com/office/drawing/2014/main" id="{B7709961-F6A3-9C48-B188-7FE2746E8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823" y="5625081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44221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199017-E9F8-DC41-86FD-6ECEFBD14CEC}"/>
              </a:ext>
            </a:extLst>
          </p:cNvPr>
          <p:cNvSpPr txBox="1"/>
          <p:nvPr/>
        </p:nvSpPr>
        <p:spPr>
          <a:xfrm>
            <a:off x="107504" y="2564904"/>
            <a:ext cx="8800780" cy="391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PSTH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Event 1: Stimulus,  Event 2: Spikes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Autocorrelation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Event 1 + Event 2 Spikes from the same cell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Cross correlation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Event 1: cell 1,  Event 2: Cell 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Reverse correlation: Event 1: cell Event 2: Behavior (Cont.)</a:t>
            </a:r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A52BF155-84DD-5741-956F-DCFFAE3C5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1066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5DB160A2-9AC8-EC41-996C-A6932F766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791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6CE4E6DE-637E-1045-819F-BC4583E1E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291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57F3A5BB-873C-A643-9D9D-3FD9CDD55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3354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59F4A641-21D4-0944-A648-EAA3C7166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29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3F1C7660-F4AE-C04D-AE89-B82DA6DEC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0604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BCFA9A0F-963F-8548-9E6F-859EFD5F4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3329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31">
            <a:extLst>
              <a:ext uri="{FF2B5EF4-FFF2-40B4-BE49-F238E27FC236}">
                <a16:creationId xmlns:a16="http://schemas.microsoft.com/office/drawing/2014/main" id="{0C313B60-58DB-8748-9933-599A661A6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2416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32">
            <a:extLst>
              <a:ext uri="{FF2B5EF4-FFF2-40B4-BE49-F238E27FC236}">
                <a16:creationId xmlns:a16="http://schemas.microsoft.com/office/drawing/2014/main" id="{656D71B8-447F-984D-8F39-E1F151D14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5366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3">
            <a:extLst>
              <a:ext uri="{FF2B5EF4-FFF2-40B4-BE49-F238E27FC236}">
                <a16:creationId xmlns:a16="http://schemas.microsoft.com/office/drawing/2014/main" id="{9BF23A63-825A-FC4B-B9F6-75BB2721E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4454" y="99342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4">
            <a:extLst>
              <a:ext uri="{FF2B5EF4-FFF2-40B4-BE49-F238E27FC236}">
                <a16:creationId xmlns:a16="http://schemas.microsoft.com/office/drawing/2014/main" id="{A1A9C34D-EA8C-094C-AD4A-F7AD62A6C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0454" y="19697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F6F0865E-4B1A-784C-808A-3942DC6D0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052" y="195367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B208C5CE-6687-264A-98E8-7FD9701EC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9964" y="195367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09F7FED1-04AD-0B4E-9890-CBEAF99C1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6268" y="19697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A69EB8AF-E65A-7D4A-9C5F-37B18D7C7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579" y="19697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71FA34D3-84FF-5B43-91F5-1998909A4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7766" y="19697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6A077993-7AD0-C64B-BB41-A4202DEA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54" y="980728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1</a:t>
            </a:r>
          </a:p>
        </p:txBody>
      </p:sp>
      <p:sp>
        <p:nvSpPr>
          <p:cNvPr id="40" name="Text Box 15">
            <a:extLst>
              <a:ext uri="{FF2B5EF4-FFF2-40B4-BE49-F238E27FC236}">
                <a16:creationId xmlns:a16="http://schemas.microsoft.com/office/drawing/2014/main" id="{31C8E6A9-06F5-9742-8C13-53F48D4E6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54" y="1822103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2</a:t>
            </a:r>
          </a:p>
        </p:txBody>
      </p:sp>
    </p:spTree>
    <p:extLst>
      <p:ext uri="{BB962C8B-B14F-4D97-AF65-F5344CB8AC3E}">
        <p14:creationId xmlns:p14="http://schemas.microsoft.com/office/powerpoint/2010/main" val="247075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69DDF-C7ED-7D47-B201-2CA60C4EA92A}"/>
              </a:ext>
            </a:extLst>
          </p:cNvPr>
          <p:cNvSpPr/>
          <p:nvPr/>
        </p:nvSpPr>
        <p:spPr>
          <a:xfrm>
            <a:off x="683568" y="1484784"/>
            <a:ext cx="4334841" cy="759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PSTH - Go to </a:t>
            </a:r>
            <a:r>
              <a:rPr lang="en-US" sz="3200" dirty="0" err="1">
                <a:latin typeface="Helvetica"/>
                <a:cs typeface="Helvetica"/>
              </a:rPr>
              <a:t>matlab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2297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Smoothing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8DFFE-F70C-0247-AB4E-F306F60D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458586" cy="44833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3B6D3F-FB05-F942-B7A5-55BE707EFB63}"/>
              </a:ext>
            </a:extLst>
          </p:cNvPr>
          <p:cNvSpPr/>
          <p:nvPr/>
        </p:nvSpPr>
        <p:spPr>
          <a:xfrm>
            <a:off x="3851920" y="2852936"/>
            <a:ext cx="576064" cy="316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E27C2-8A15-C04F-B878-E83B09902BBC}"/>
              </a:ext>
            </a:extLst>
          </p:cNvPr>
          <p:cNvSpPr/>
          <p:nvPr/>
        </p:nvSpPr>
        <p:spPr>
          <a:xfrm>
            <a:off x="335142" y="5896079"/>
            <a:ext cx="2876108" cy="7595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Go to </a:t>
            </a:r>
            <a:r>
              <a:rPr lang="en-US" sz="3200" dirty="0" err="1">
                <a:latin typeface="Helvetica"/>
                <a:cs typeface="Helvetica"/>
              </a:rPr>
              <a:t>matlab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64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Tuning curve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FF076-2BC4-D14B-B58F-6BFED8D5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40" y="1340768"/>
            <a:ext cx="6995120" cy="43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8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Tuning curve of V1 neuron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0FBB0-6599-4C4B-BB98-F3BEF425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7638"/>
            <a:ext cx="664602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Tuning curve of neuron in the motor cortex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00CD1-D161-F748-8171-980805C3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65" y="1417638"/>
            <a:ext cx="6679069" cy="41044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88A84E-1A80-3842-899E-E29CC8539692}"/>
              </a:ext>
            </a:extLst>
          </p:cNvPr>
          <p:cNvSpPr/>
          <p:nvPr/>
        </p:nvSpPr>
        <p:spPr>
          <a:xfrm>
            <a:off x="611560" y="5917173"/>
            <a:ext cx="2876108" cy="759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Go to </a:t>
            </a:r>
            <a:r>
              <a:rPr lang="en-US" sz="3200" dirty="0" err="1">
                <a:latin typeface="Helvetica"/>
                <a:cs typeface="Helvetica"/>
              </a:rPr>
              <a:t>matlab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75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sz="3600" dirty="0"/>
              <a:t>Activity of a motoneuron during pursuit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7974" y="6161480"/>
            <a:ext cx="17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Helvetica"/>
                <a:cs typeface="Helvetica"/>
              </a:rPr>
              <a:t>1/10 real time</a:t>
            </a:r>
          </a:p>
        </p:txBody>
      </p:sp>
      <p:pic>
        <p:nvPicPr>
          <p:cNvPr id="9" name="Picture 8" descr="Fig_time_axis.tif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690" t="-4"/>
          <a:stretch/>
        </p:blipFill>
        <p:spPr>
          <a:xfrm>
            <a:off x="-102226" y="3638270"/>
            <a:ext cx="825500" cy="2294610"/>
          </a:xfrm>
          <a:prstGeom prst="rect">
            <a:avLst/>
          </a:prstGeom>
        </p:spPr>
      </p:pic>
      <p:pic>
        <p:nvPicPr>
          <p:cNvPr id="6" name="ABD_slow_10num_target_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84891" y="5738100"/>
            <a:ext cx="479768" cy="479768"/>
          </a:xfrm>
          <a:prstGeom prst="rect">
            <a:avLst/>
          </a:prstGeom>
        </p:spPr>
      </p:pic>
      <p:pic>
        <p:nvPicPr>
          <p:cNvPr id="10" name="ABD_slow_10num_target_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698" y="1524599"/>
            <a:ext cx="5524500" cy="43561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6167" y="5733872"/>
            <a:ext cx="1602325" cy="924516"/>
            <a:chOff x="7386167" y="5733872"/>
            <a:chExt cx="1602325" cy="924516"/>
          </a:xfrm>
        </p:grpSpPr>
        <p:sp>
          <p:nvSpPr>
            <p:cNvPr id="4" name="Rectangle 3"/>
            <p:cNvSpPr/>
            <p:nvPr/>
          </p:nvSpPr>
          <p:spPr bwMode="auto">
            <a:xfrm>
              <a:off x="7386167" y="5733872"/>
              <a:ext cx="1522055" cy="924516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06825" y="5761585"/>
              <a:ext cx="50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Helvetica"/>
                  <a:cs typeface="Helvetica"/>
                </a:rPr>
                <a:t>X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95725" y="6301473"/>
              <a:ext cx="254000" cy="254000"/>
            </a:xfrm>
            <a:prstGeom prst="rect">
              <a:avLst/>
            </a:prstGeom>
            <a:noFill/>
            <a:ln w="25400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38625" y="5774285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Helvetica"/>
                  <a:cs typeface="Helvetica"/>
                </a:rPr>
                <a:t>Eye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2492" y="6233765"/>
              <a:ext cx="101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C00"/>
                  </a:solidFill>
                  <a:latin typeface="Helvetica"/>
                  <a:cs typeface="Helvetica"/>
                </a:rPr>
                <a:t>Target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5006" y="5869380"/>
            <a:ext cx="3816468" cy="673100"/>
            <a:chOff x="387232" y="6070600"/>
            <a:chExt cx="3816468" cy="673100"/>
          </a:xfrm>
        </p:grpSpPr>
        <p:grpSp>
          <p:nvGrpSpPr>
            <p:cNvPr id="11" name="Group 10"/>
            <p:cNvGrpSpPr/>
            <p:nvPr/>
          </p:nvGrpSpPr>
          <p:grpSpPr>
            <a:xfrm>
              <a:off x="387232" y="6070600"/>
              <a:ext cx="3446455" cy="673100"/>
              <a:chOff x="387232" y="6070600"/>
              <a:chExt cx="3446455" cy="673100"/>
            </a:xfrm>
          </p:grpSpPr>
          <p:pic>
            <p:nvPicPr>
              <p:cNvPr id="7" name="Picture 6" descr="Fig_time_axis.tif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0900" y="6070600"/>
                <a:ext cx="2809840" cy="622300"/>
              </a:xfrm>
              <a:prstGeom prst="rect">
                <a:avLst/>
              </a:prstGeom>
            </p:spPr>
          </p:pic>
          <p:pic>
            <p:nvPicPr>
              <p:cNvPr id="17" name="Picture 16" descr="Fig)behave.jp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277" b="3931"/>
              <a:stretch/>
            </p:blipFill>
            <p:spPr>
              <a:xfrm>
                <a:off x="387232" y="6438900"/>
                <a:ext cx="3446455" cy="3048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3511549" y="6400800"/>
              <a:ext cx="692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latin typeface="Helvetica"/>
                  <a:cs typeface="Helvetica"/>
                </a:rPr>
                <a:t>(ms)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88F2C71-AFE9-6246-B3BF-5AE3913F89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75529"/>
          <a:stretch/>
        </p:blipFill>
        <p:spPr>
          <a:xfrm>
            <a:off x="6277585" y="1561766"/>
            <a:ext cx="2866415" cy="1057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97CD7A-102D-864B-BC7E-E17D14AFD4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1996" b="-3121"/>
          <a:stretch/>
        </p:blipFill>
        <p:spPr>
          <a:xfrm>
            <a:off x="6306825" y="2636912"/>
            <a:ext cx="2866414" cy="13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79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308" name="Object 2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50501711"/>
              </p:ext>
            </p:extLst>
          </p:nvPr>
        </p:nvGraphicFramePr>
        <p:xfrm>
          <a:off x="2609850" y="1944861"/>
          <a:ext cx="48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Equation" r:id="rId5" imgW="241200" imgH="215640" progId="Equation.3">
                  <p:embed/>
                </p:oleObj>
              </mc:Choice>
              <mc:Fallback>
                <p:oleObj name="Equation" r:id="rId5" imgW="241200" imgH="215640" progId="Equation.3">
                  <p:embed/>
                  <p:pic>
                    <p:nvPicPr>
                      <p:cNvPr id="48230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50" y="1944861"/>
                        <a:ext cx="4826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36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417516684"/>
              </p:ext>
            </p:extLst>
          </p:nvPr>
        </p:nvGraphicFramePr>
        <p:xfrm>
          <a:off x="2622550" y="2829099"/>
          <a:ext cx="5207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7" imgW="266400" imgH="215640" progId="Equation.3">
                  <p:embed/>
                </p:oleObj>
              </mc:Choice>
              <mc:Fallback>
                <p:oleObj name="Equation" r:id="rId7" imgW="266400" imgH="215640" progId="Equation.3">
                  <p:embed/>
                  <p:pic>
                    <p:nvPicPr>
                      <p:cNvPr id="48233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2829099"/>
                        <a:ext cx="520700" cy="4222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635000" y="1290811"/>
            <a:ext cx="2095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0" dirty="0">
                <a:latin typeface="Helvetica"/>
              </a:rPr>
              <a:t>Eye kinematics</a:t>
            </a:r>
          </a:p>
        </p:txBody>
      </p:sp>
      <p:pic>
        <p:nvPicPr>
          <p:cNvPr id="48136" name="Picture 8" descr="Fig_signal_example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" y="1678161"/>
            <a:ext cx="20304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2314" name="Picture 10" descr="Fig_signal_example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76"/>
          <a:stretch>
            <a:fillRect/>
          </a:stretch>
        </p:blipFill>
        <p:spPr bwMode="auto">
          <a:xfrm>
            <a:off x="3352800" y="1722611"/>
            <a:ext cx="2171700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82338" name="Object 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54518882"/>
              </p:ext>
            </p:extLst>
          </p:nvPr>
        </p:nvGraphicFramePr>
        <p:xfrm>
          <a:off x="2636838" y="3684761"/>
          <a:ext cx="4921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11" imgW="253800" imgH="228600" progId="Equation.3">
                  <p:embed/>
                </p:oleObj>
              </mc:Choice>
              <mc:Fallback>
                <p:oleObj name="Equation" r:id="rId11" imgW="253800" imgH="228600" progId="Equation.3">
                  <p:embed/>
                  <p:pic>
                    <p:nvPicPr>
                      <p:cNvPr id="4823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3684761"/>
                        <a:ext cx="492125" cy="442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41" name="Line 37"/>
          <p:cNvSpPr>
            <a:spLocks noChangeShapeType="1"/>
          </p:cNvSpPr>
          <p:nvPr/>
        </p:nvSpPr>
        <p:spPr bwMode="auto">
          <a:xfrm>
            <a:off x="5461000" y="2205211"/>
            <a:ext cx="787400" cy="50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Helvetica"/>
            </a:endParaRPr>
          </a:p>
        </p:txBody>
      </p:sp>
      <p:sp>
        <p:nvSpPr>
          <p:cNvPr id="482342" name="Line 38"/>
          <p:cNvSpPr>
            <a:spLocks noChangeShapeType="1"/>
          </p:cNvSpPr>
          <p:nvPr/>
        </p:nvSpPr>
        <p:spPr bwMode="auto">
          <a:xfrm flipV="1">
            <a:off x="5448300" y="2878311"/>
            <a:ext cx="87630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Helvetica"/>
            </a:endParaRPr>
          </a:p>
        </p:txBody>
      </p:sp>
      <p:sp>
        <p:nvSpPr>
          <p:cNvPr id="482343" name="Line 39"/>
          <p:cNvSpPr>
            <a:spLocks noChangeShapeType="1"/>
          </p:cNvSpPr>
          <p:nvPr/>
        </p:nvSpPr>
        <p:spPr bwMode="auto">
          <a:xfrm flipV="1">
            <a:off x="5461000" y="3068811"/>
            <a:ext cx="850900" cy="520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Helvetica"/>
            </a:endParaRPr>
          </a:p>
        </p:txBody>
      </p:sp>
      <p:pic>
        <p:nvPicPr>
          <p:cNvPr id="482347" name="Picture 43" descr="Fig_signal_example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2103611"/>
            <a:ext cx="2555875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2351" name="Text Box 47"/>
          <p:cNvSpPr txBox="1">
            <a:spLocks noChangeArrowheads="1"/>
          </p:cNvSpPr>
          <p:nvPr/>
        </p:nvSpPr>
        <p:spPr bwMode="auto">
          <a:xfrm>
            <a:off x="7772400" y="2865611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Helvetica"/>
              </a:rPr>
              <a:t>VAF = 0.992</a:t>
            </a:r>
          </a:p>
        </p:txBody>
      </p:sp>
      <p:sp>
        <p:nvSpPr>
          <p:cNvPr id="482352" name="Text Box 48"/>
          <p:cNvSpPr txBox="1">
            <a:spLocks noChangeArrowheads="1"/>
          </p:cNvSpPr>
          <p:nvPr/>
        </p:nvSpPr>
        <p:spPr bwMode="auto">
          <a:xfrm>
            <a:off x="7315200" y="1913111"/>
            <a:ext cx="1079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 dirty="0">
                <a:latin typeface="Helvetica"/>
              </a:rPr>
              <a:t>Model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3276600" y="2195686"/>
            <a:ext cx="2298700" cy="1800225"/>
            <a:chOff x="2064" y="1738"/>
            <a:chExt cx="1448" cy="1134"/>
          </a:xfrm>
        </p:grpSpPr>
        <p:grpSp>
          <p:nvGrpSpPr>
            <p:cNvPr id="48145" name="Group 46"/>
            <p:cNvGrpSpPr>
              <a:grpSpLocks/>
            </p:cNvGrpSpPr>
            <p:nvPr/>
          </p:nvGrpSpPr>
          <p:grpSpPr bwMode="auto">
            <a:xfrm>
              <a:off x="2064" y="1834"/>
              <a:ext cx="1448" cy="1038"/>
              <a:chOff x="2064" y="1754"/>
              <a:chExt cx="1448" cy="1038"/>
            </a:xfrm>
          </p:grpSpPr>
          <p:pic>
            <p:nvPicPr>
              <p:cNvPr id="48147" name="Picture 44" descr="Fig_signal_example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14"/>
              <a:stretch>
                <a:fillRect/>
              </a:stretch>
            </p:blipFill>
            <p:spPr bwMode="auto">
              <a:xfrm>
                <a:off x="2064" y="1754"/>
                <a:ext cx="1448" cy="1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48" name="Rectangle 45"/>
              <p:cNvSpPr>
                <a:spLocks noChangeArrowheads="1"/>
              </p:cNvSpPr>
              <p:nvPr/>
            </p:nvSpPr>
            <p:spPr bwMode="auto">
              <a:xfrm>
                <a:off x="2600" y="1808"/>
                <a:ext cx="568" cy="1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Helvetica"/>
                </a:endParaRPr>
              </a:p>
            </p:txBody>
          </p:sp>
        </p:grpSp>
        <p:sp>
          <p:nvSpPr>
            <p:cNvPr id="48146" name="Text Box 49"/>
            <p:cNvSpPr txBox="1">
              <a:spLocks noChangeArrowheads="1"/>
            </p:cNvSpPr>
            <p:nvPr/>
          </p:nvSpPr>
          <p:spPr bwMode="auto">
            <a:xfrm>
              <a:off x="2372" y="1738"/>
              <a:ext cx="105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0" dirty="0">
                  <a:latin typeface="Helvetica"/>
                </a:rPr>
                <a:t>Firing rate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694527-0016-ED43-A93B-D0AA52A2DE1E}"/>
              </a:ext>
            </a:extLst>
          </p:cNvPr>
          <p:cNvGrpSpPr/>
          <p:nvPr/>
        </p:nvGrpSpPr>
        <p:grpSpPr>
          <a:xfrm>
            <a:off x="295974" y="5517232"/>
            <a:ext cx="8399652" cy="918101"/>
            <a:chOff x="320461" y="1646803"/>
            <a:chExt cx="7728925" cy="84478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E9B3E6-D40B-2A41-9965-A1D22EBA7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48684"/>
            <a:stretch/>
          </p:blipFill>
          <p:spPr>
            <a:xfrm>
              <a:off x="320461" y="1646803"/>
              <a:ext cx="6954772" cy="70207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0BD610-6010-5C4E-9B55-DEB94D5D7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8283" t="38254" b="-1"/>
            <a:stretch/>
          </p:blipFill>
          <p:spPr>
            <a:xfrm>
              <a:off x="5148064" y="1646803"/>
              <a:ext cx="2901322" cy="844789"/>
            </a:xfrm>
            <a:prstGeom prst="rect">
              <a:avLst/>
            </a:prstGeom>
          </p:spPr>
        </p:pic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3FB77BA1-A9C7-E844-9D64-E7F335D13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he-IL" sz="3200" dirty="0"/>
              <a:t>Linking movement kinematics and activity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0C70D9-FF89-DC40-BCA9-E2CD03767422}"/>
              </a:ext>
            </a:extLst>
          </p:cNvPr>
          <p:cNvSpPr/>
          <p:nvPr/>
        </p:nvSpPr>
        <p:spPr>
          <a:xfrm>
            <a:off x="6660232" y="6230837"/>
            <a:ext cx="1946367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Go to </a:t>
            </a:r>
            <a:r>
              <a:rPr lang="en-US" sz="2400" dirty="0" err="1">
                <a:latin typeface="Helvetica"/>
                <a:cs typeface="Helvetica"/>
              </a:rPr>
              <a:t>matlab</a:t>
            </a:r>
            <a:endParaRPr lang="en-US" sz="2400" dirty="0">
              <a:latin typeface="Helvetica"/>
              <a:cs typeface="Helvetic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97580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185 L 0.35278 0.22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0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41" grpId="0" animBg="1"/>
      <p:bldP spid="482342" grpId="0" animBg="1"/>
      <p:bldP spid="482343" grpId="0" animBg="1"/>
      <p:bldP spid="482351" grpId="0"/>
      <p:bldP spid="482352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14BBD0E0-9DCD-C64A-8FD0-9094D7DA0C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Spike train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The signal in the noise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81575-3C8E-1042-AEFF-FE868689CE95}"/>
              </a:ext>
            </a:extLst>
          </p:cNvPr>
          <p:cNvSpPr/>
          <p:nvPr/>
        </p:nvSpPr>
        <p:spPr>
          <a:xfrm>
            <a:off x="683568" y="1556792"/>
            <a:ext cx="814724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Neuron-behavior correlation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Correlation matrix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Interpretation of neuron-behavior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08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3B0013F5-4BDD-704E-BA1E-090491403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3568" y="826916"/>
            <a:ext cx="7772400" cy="1143000"/>
          </a:xfrm>
        </p:spPr>
        <p:txBody>
          <a:bodyPr/>
          <a:lstStyle/>
          <a:p>
            <a:pPr algn="ctr" rtl="1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Independent vs. shared noise </a:t>
            </a:r>
          </a:p>
        </p:txBody>
      </p:sp>
      <p:sp>
        <p:nvSpPr>
          <p:cNvPr id="548884" name="Rectangle 20">
            <a:extLst>
              <a:ext uri="{FF2B5EF4-FFF2-40B4-BE49-F238E27FC236}">
                <a16:creationId xmlns:a16="http://schemas.microsoft.com/office/drawing/2014/main" id="{E11F4636-55E4-AA44-B7A9-48AA0F1E4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165" y="5014506"/>
            <a:ext cx="673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F2B273-DB63-F14E-B246-2ABB91FE27E3}"/>
              </a:ext>
            </a:extLst>
          </p:cNvPr>
          <p:cNvGrpSpPr/>
          <p:nvPr/>
        </p:nvGrpSpPr>
        <p:grpSpPr>
          <a:xfrm>
            <a:off x="7217065" y="4111308"/>
            <a:ext cx="1721366" cy="1878013"/>
            <a:chOff x="7032399" y="3051174"/>
            <a:chExt cx="1721366" cy="1878013"/>
          </a:xfrm>
        </p:grpSpPr>
        <p:pic>
          <p:nvPicPr>
            <p:cNvPr id="548873" name="Picture 9">
              <a:extLst>
                <a:ext uri="{FF2B5EF4-FFF2-40B4-BE49-F238E27FC236}">
                  <a16:creationId xmlns:a16="http://schemas.microsoft.com/office/drawing/2014/main" id="{CC891EAD-1208-884D-A7B7-9074BA4D82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b="16610"/>
            <a:stretch/>
          </p:blipFill>
          <p:spPr bwMode="auto">
            <a:xfrm>
              <a:off x="7280551" y="3182938"/>
              <a:ext cx="1473214" cy="1388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48885" name="Text Box 21">
              <a:extLst>
                <a:ext uri="{FF2B5EF4-FFF2-40B4-BE49-F238E27FC236}">
                  <a16:creationId xmlns:a16="http://schemas.microsoft.com/office/drawing/2014/main" id="{03DEB5E8-4FC3-0D4B-98D2-5EBE84ECC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3165" y="4562474"/>
              <a:ext cx="685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 b="0" dirty="0">
                  <a:latin typeface="Arial" charset="0"/>
                  <a:ea typeface="ＭＳ Ｐゴシック" charset="0"/>
                </a:rPr>
                <a:t>Rate</a:t>
              </a:r>
            </a:p>
          </p:txBody>
        </p:sp>
        <p:sp>
          <p:nvSpPr>
            <p:cNvPr id="548886" name="Text Box 22">
              <a:extLst>
                <a:ext uri="{FF2B5EF4-FFF2-40B4-BE49-F238E27FC236}">
                  <a16:creationId xmlns:a16="http://schemas.microsoft.com/office/drawing/2014/main" id="{CE57D2D5-B519-D742-941F-C7F8F2E8F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461415" y="3622158"/>
              <a:ext cx="15113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Behavior</a:t>
              </a:r>
              <a:endParaRPr lang="en-US" sz="1800" b="0" dirty="0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CCFFC566-A0C2-554D-B3C9-E2A3ECCD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6350"/>
            <a:ext cx="853484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he-IL" sz="3200" dirty="0"/>
              <a:t>Sources of variability in neurons and behavior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F6163-BC94-DC44-8B99-0C1BC1F3BA87}"/>
              </a:ext>
            </a:extLst>
          </p:cNvPr>
          <p:cNvGrpSpPr/>
          <p:nvPr/>
        </p:nvGrpSpPr>
        <p:grpSpPr>
          <a:xfrm>
            <a:off x="4960969" y="3667909"/>
            <a:ext cx="2025650" cy="2467372"/>
            <a:chOff x="4960969" y="3266677"/>
            <a:chExt cx="2025650" cy="2467372"/>
          </a:xfrm>
        </p:grpSpPr>
        <p:pic>
          <p:nvPicPr>
            <p:cNvPr id="548870" name="Picture 6">
              <a:extLst>
                <a:ext uri="{FF2B5EF4-FFF2-40B4-BE49-F238E27FC236}">
                  <a16:creationId xmlns:a16="http://schemas.microsoft.com/office/drawing/2014/main" id="{48AD42BD-EEE8-FD45-9212-3038C53B22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6" b="24226"/>
            <a:stretch/>
          </p:blipFill>
          <p:spPr bwMode="auto">
            <a:xfrm>
              <a:off x="4960969" y="3266677"/>
              <a:ext cx="1919288" cy="2125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48877" name="Rectangle 13">
              <a:extLst>
                <a:ext uri="{FF2B5EF4-FFF2-40B4-BE49-F238E27FC236}">
                  <a16:creationId xmlns:a16="http://schemas.microsoft.com/office/drawing/2014/main" id="{96A61C1E-B2D1-A34C-8422-BDE446553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219" y="3813272"/>
              <a:ext cx="406400" cy="406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48887" name="Text Box 23">
              <a:extLst>
                <a:ext uri="{FF2B5EF4-FFF2-40B4-BE49-F238E27FC236}">
                  <a16:creationId xmlns:a16="http://schemas.microsoft.com/office/drawing/2014/main" id="{1C0C0267-EF41-9A4B-964D-86420C112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0072" y="5397499"/>
              <a:ext cx="172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600" dirty="0">
                  <a:latin typeface="Arial" charset="0"/>
                  <a:ea typeface="ＭＳ Ｐゴシック" charset="0"/>
                </a:rPr>
                <a:t>Behavior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411128-35F5-5C4D-BAF5-4AA976628A29}"/>
              </a:ext>
            </a:extLst>
          </p:cNvPr>
          <p:cNvGrpSpPr/>
          <p:nvPr/>
        </p:nvGrpSpPr>
        <p:grpSpPr>
          <a:xfrm>
            <a:off x="2544578" y="4053826"/>
            <a:ext cx="1690420" cy="1878013"/>
            <a:chOff x="2621890" y="3267074"/>
            <a:chExt cx="1690420" cy="1878013"/>
          </a:xfrm>
        </p:grpSpPr>
        <p:pic>
          <p:nvPicPr>
            <p:cNvPr id="18" name="Picture 44">
              <a:extLst>
                <a:ext uri="{FF2B5EF4-FFF2-40B4-BE49-F238E27FC236}">
                  <a16:creationId xmlns:a16="http://schemas.microsoft.com/office/drawing/2014/main" id="{531C7780-D303-284D-A685-7008016F6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0" b="17463"/>
            <a:stretch/>
          </p:blipFill>
          <p:spPr bwMode="auto">
            <a:xfrm>
              <a:off x="2823478" y="3517899"/>
              <a:ext cx="1488832" cy="126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3" name="Text Box 21">
              <a:extLst>
                <a:ext uri="{FF2B5EF4-FFF2-40B4-BE49-F238E27FC236}">
                  <a16:creationId xmlns:a16="http://schemas.microsoft.com/office/drawing/2014/main" id="{8C081471-B9C1-884D-AE6B-0510290D1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360" y="4778374"/>
              <a:ext cx="6858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 b="0" dirty="0">
                  <a:latin typeface="Arial" charset="0"/>
                  <a:ea typeface="ＭＳ Ｐゴシック" charset="0"/>
                </a:rPr>
                <a:t>Rate</a:t>
              </a:r>
            </a:p>
          </p:txBody>
        </p:sp>
        <p:sp>
          <p:nvSpPr>
            <p:cNvPr id="34" name="Text Box 22">
              <a:extLst>
                <a:ext uri="{FF2B5EF4-FFF2-40B4-BE49-F238E27FC236}">
                  <a16:creationId xmlns:a16="http://schemas.microsoft.com/office/drawing/2014/main" id="{B28FCEFD-F1AA-5840-9C6C-8674DD3FC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050906" y="3838058"/>
              <a:ext cx="15113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dirty="0">
                  <a:latin typeface="Arial" charset="0"/>
                  <a:ea typeface="ＭＳ Ｐゴシック" charset="0"/>
                </a:rPr>
                <a:t>Behavior</a:t>
              </a:r>
              <a:endParaRPr lang="en-US" sz="1800" b="0" dirty="0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59D17F5-1748-1248-B15D-71215A045D91}"/>
              </a:ext>
            </a:extLst>
          </p:cNvPr>
          <p:cNvGrpSpPr/>
          <p:nvPr/>
        </p:nvGrpSpPr>
        <p:grpSpPr>
          <a:xfrm>
            <a:off x="645857" y="4120633"/>
            <a:ext cx="1753956" cy="2044671"/>
            <a:chOff x="645857" y="3719401"/>
            <a:chExt cx="1753956" cy="2044671"/>
          </a:xfrm>
        </p:grpSpPr>
        <p:pic>
          <p:nvPicPr>
            <p:cNvPr id="17" name="Picture 43">
              <a:extLst>
                <a:ext uri="{FF2B5EF4-FFF2-40B4-BE49-F238E27FC236}">
                  <a16:creationId xmlns:a16="http://schemas.microsoft.com/office/drawing/2014/main" id="{400593BC-B47B-9B44-908E-1D89D364CA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7" r="51297" b="26563"/>
            <a:stretch/>
          </p:blipFill>
          <p:spPr bwMode="auto">
            <a:xfrm>
              <a:off x="696425" y="3719401"/>
              <a:ext cx="1703388" cy="1546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8" name="Text Box 23">
              <a:extLst>
                <a:ext uri="{FF2B5EF4-FFF2-40B4-BE49-F238E27FC236}">
                  <a16:creationId xmlns:a16="http://schemas.microsoft.com/office/drawing/2014/main" id="{3EA16111-959A-E44D-A592-5686938D8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857" y="5427522"/>
              <a:ext cx="172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600" dirty="0">
                  <a:latin typeface="Arial" charset="0"/>
                  <a:ea typeface="ＭＳ Ｐゴシック" charset="0"/>
                </a:rPr>
                <a:t>Behavior</a:t>
              </a:r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9B369467-7F9C-5940-BEFA-9F5BFD4AD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009" y="3787540"/>
              <a:ext cx="406400" cy="406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41" name="Text Box 15">
            <a:extLst>
              <a:ext uri="{FF2B5EF4-FFF2-40B4-BE49-F238E27FC236}">
                <a16:creationId xmlns:a16="http://schemas.microsoft.com/office/drawing/2014/main" id="{253E115D-4782-9A48-8DE0-4A83AAE56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040" y="2305679"/>
            <a:ext cx="2671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dirty="0">
                <a:latin typeface="Helvetica" pitchFamily="2" charset="0"/>
                <a:ea typeface="ＭＳ Ｐゴシック" charset="0"/>
              </a:rPr>
              <a:t>Independent noise</a:t>
            </a:r>
            <a:endParaRPr lang="en-US" sz="2000" b="0" dirty="0">
              <a:latin typeface="Helvetica" pitchFamily="2" charset="0"/>
              <a:ea typeface="ＭＳ Ｐゴシック" charset="0"/>
            </a:endParaRPr>
          </a:p>
        </p:txBody>
      </p:sp>
      <p:sp>
        <p:nvSpPr>
          <p:cNvPr id="42" name="Text Box 15">
            <a:extLst>
              <a:ext uri="{FF2B5EF4-FFF2-40B4-BE49-F238E27FC236}">
                <a16:creationId xmlns:a16="http://schemas.microsoft.com/office/drawing/2014/main" id="{2D043ED8-D3B8-D945-AD73-1C642D3F2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710" y="2276872"/>
            <a:ext cx="1924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0" dirty="0">
                <a:latin typeface="Helvetica" pitchFamily="2" charset="0"/>
                <a:ea typeface="ＭＳ Ｐゴシック" charset="0"/>
              </a:rPr>
              <a:t>Shared </a:t>
            </a:r>
            <a:r>
              <a:rPr lang="en-US" sz="2000" dirty="0">
                <a:latin typeface="Helvetica" pitchFamily="2" charset="0"/>
                <a:ea typeface="ＭＳ Ｐゴシック" charset="0"/>
              </a:rPr>
              <a:t>n</a:t>
            </a:r>
            <a:r>
              <a:rPr lang="en-US" sz="2000" b="0" dirty="0">
                <a:latin typeface="Helvetica" pitchFamily="2" charset="0"/>
                <a:ea typeface="ＭＳ Ｐゴシック" charset="0"/>
              </a:rPr>
              <a:t>oise</a:t>
            </a:r>
          </a:p>
        </p:txBody>
      </p:sp>
    </p:spTree>
    <p:extLst>
      <p:ext uri="{BB962C8B-B14F-4D97-AF65-F5344CB8AC3E}">
        <p14:creationId xmlns:p14="http://schemas.microsoft.com/office/powerpoint/2010/main" val="2653992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5" name="Text Box 5">
            <a:extLst>
              <a:ext uri="{FF2B5EF4-FFF2-40B4-BE49-F238E27FC236}">
                <a16:creationId xmlns:a16="http://schemas.microsoft.com/office/drawing/2014/main" id="{C40FD1EF-A967-CC4E-80FE-49D5195D6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141" y="1149350"/>
            <a:ext cx="332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0" dirty="0">
                <a:latin typeface="Helvetica" pitchFamily="2" charset="0"/>
                <a:ea typeface="ＭＳ Ｐゴシック" charset="0"/>
              </a:rPr>
              <a:t>Downstream noise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31E5D75D-0485-9E43-BB89-0C547FC3A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6" b="24481"/>
          <a:stretch/>
        </p:blipFill>
        <p:spPr bwMode="auto">
          <a:xfrm>
            <a:off x="407109" y="3140968"/>
            <a:ext cx="1919288" cy="211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" name="Text Box 23">
            <a:extLst>
              <a:ext uri="{FF2B5EF4-FFF2-40B4-BE49-F238E27FC236}">
                <a16:creationId xmlns:a16="http://schemas.microsoft.com/office/drawing/2014/main" id="{1A03826B-2A35-AC45-AAE1-AD82162C9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179" y="5483869"/>
            <a:ext cx="172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600" dirty="0">
                <a:latin typeface="Arial" charset="0"/>
                <a:ea typeface="ＭＳ Ｐゴシック" charset="0"/>
              </a:rPr>
              <a:t>Behavior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8821E8-75F4-6B43-A282-F5E58B8D1ACE}"/>
              </a:ext>
            </a:extLst>
          </p:cNvPr>
          <p:cNvGrpSpPr/>
          <p:nvPr/>
        </p:nvGrpSpPr>
        <p:grpSpPr>
          <a:xfrm>
            <a:off x="1748142" y="4448913"/>
            <a:ext cx="1327150" cy="628154"/>
            <a:chOff x="3169093" y="4626620"/>
            <a:chExt cx="1327150" cy="628154"/>
          </a:xfrm>
        </p:grpSpPr>
        <p:pic>
          <p:nvPicPr>
            <p:cNvPr id="527412" name="Picture 52">
              <a:extLst>
                <a:ext uri="{FF2B5EF4-FFF2-40B4-BE49-F238E27FC236}">
                  <a16:creationId xmlns:a16="http://schemas.microsoft.com/office/drawing/2014/main" id="{2D1F4DC6-C4BA-3A41-B2A1-AEDC1AC29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33" t="31328" b="54825"/>
            <a:stretch>
              <a:fillRect/>
            </a:stretch>
          </p:blipFill>
          <p:spPr bwMode="auto">
            <a:xfrm>
              <a:off x="3169093" y="4626620"/>
              <a:ext cx="760413" cy="38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27411" name="Text Box 51">
              <a:extLst>
                <a:ext uri="{FF2B5EF4-FFF2-40B4-BE49-F238E27FC236}">
                  <a16:creationId xmlns:a16="http://schemas.microsoft.com/office/drawing/2014/main" id="{08F9A943-0BCE-834E-BB45-3A774B9B7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0743" y="4918224"/>
              <a:ext cx="8255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dirty="0">
                  <a:latin typeface="Arial" charset="0"/>
                  <a:ea typeface="ＭＳ Ｐゴシック" charset="0"/>
                </a:rPr>
                <a:t>Noise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6A9C7-A511-9B4D-840E-DA16A833942A}"/>
              </a:ext>
            </a:extLst>
          </p:cNvPr>
          <p:cNvGrpSpPr/>
          <p:nvPr/>
        </p:nvGrpSpPr>
        <p:grpSpPr>
          <a:xfrm>
            <a:off x="3661326" y="2799166"/>
            <a:ext cx="2397965" cy="2684703"/>
            <a:chOff x="3661326" y="2799166"/>
            <a:chExt cx="2397965" cy="26847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9F4B7B-A478-6A4A-BB9B-5E3479850A23}"/>
                </a:ext>
              </a:extLst>
            </p:cNvPr>
            <p:cNvGrpSpPr/>
            <p:nvPr/>
          </p:nvGrpSpPr>
          <p:grpSpPr>
            <a:xfrm>
              <a:off x="3875550" y="3605856"/>
              <a:ext cx="1721366" cy="1878013"/>
              <a:chOff x="7032399" y="3051174"/>
              <a:chExt cx="1721366" cy="1878013"/>
            </a:xfrm>
          </p:grpSpPr>
          <p:pic>
            <p:nvPicPr>
              <p:cNvPr id="39" name="Picture 9">
                <a:extLst>
                  <a:ext uri="{FF2B5EF4-FFF2-40B4-BE49-F238E27FC236}">
                    <a16:creationId xmlns:a16="http://schemas.microsoft.com/office/drawing/2014/main" id="{EF0E1A22-6219-D94E-AE9C-44AD535239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2" b="16610"/>
              <a:stretch/>
            </p:blipFill>
            <p:spPr bwMode="auto">
              <a:xfrm>
                <a:off x="7280551" y="3182938"/>
                <a:ext cx="1473214" cy="1388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3DF43C3E-DA5B-FC40-9529-40778C1577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63165" y="4562474"/>
                <a:ext cx="68580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800" b="0" dirty="0">
                    <a:latin typeface="Arial" charset="0"/>
                    <a:ea typeface="ＭＳ Ｐゴシック" charset="0"/>
                  </a:rPr>
                  <a:t>Rate</a:t>
                </a:r>
              </a:p>
            </p:txBody>
          </p:sp>
          <p:sp>
            <p:nvSpPr>
              <p:cNvPr id="41" name="Text Box 22">
                <a:extLst>
                  <a:ext uri="{FF2B5EF4-FFF2-40B4-BE49-F238E27FC236}">
                    <a16:creationId xmlns:a16="http://schemas.microsoft.com/office/drawing/2014/main" id="{76AC93D8-F552-5B4E-8DB2-AA76CFF5CA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6461415" y="3622158"/>
                <a:ext cx="15113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dirty="0">
                    <a:latin typeface="Arial" charset="0"/>
                    <a:ea typeface="ＭＳ Ｐゴシック" charset="0"/>
                  </a:rPr>
                  <a:t>Behavior</a:t>
                </a:r>
                <a:endParaRPr lang="en-US" sz="1800" b="0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411938AB-BA29-9048-88BF-EC9105170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1326" y="2799166"/>
              <a:ext cx="239796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dirty="0">
                  <a:latin typeface="Helvetica" pitchFamily="2" charset="0"/>
                  <a:ea typeface="ＭＳ Ｐゴシック" charset="0"/>
                </a:rPr>
                <a:t>Without downstream</a:t>
              </a:r>
              <a:endParaRPr lang="en-US" b="0" dirty="0">
                <a:latin typeface="Helvetica" pitchFamily="2" charset="0"/>
                <a:ea typeface="ＭＳ Ｐゴシック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DD323C-760C-F043-B0C4-3461A91BA107}"/>
              </a:ext>
            </a:extLst>
          </p:cNvPr>
          <p:cNvGrpSpPr/>
          <p:nvPr/>
        </p:nvGrpSpPr>
        <p:grpSpPr>
          <a:xfrm>
            <a:off x="6372200" y="2799166"/>
            <a:ext cx="2615950" cy="2684702"/>
            <a:chOff x="6177796" y="2799166"/>
            <a:chExt cx="2615950" cy="26847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CF0063-BD82-6E4C-83DA-5E72D093AB03}"/>
                </a:ext>
              </a:extLst>
            </p:cNvPr>
            <p:cNvGrpSpPr/>
            <p:nvPr/>
          </p:nvGrpSpPr>
          <p:grpSpPr>
            <a:xfrm>
              <a:off x="6453420" y="3605855"/>
              <a:ext cx="1690420" cy="1878013"/>
              <a:chOff x="2621890" y="3267074"/>
              <a:chExt cx="1690420" cy="1878013"/>
            </a:xfrm>
          </p:grpSpPr>
          <p:pic>
            <p:nvPicPr>
              <p:cNvPr id="43" name="Picture 44">
                <a:extLst>
                  <a:ext uri="{FF2B5EF4-FFF2-40B4-BE49-F238E27FC236}">
                    <a16:creationId xmlns:a16="http://schemas.microsoft.com/office/drawing/2014/main" id="{AA447C7A-8A12-D642-A08B-2E9AB0FD6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20" b="17463"/>
              <a:stretch/>
            </p:blipFill>
            <p:spPr bwMode="auto">
              <a:xfrm>
                <a:off x="2823478" y="3517899"/>
                <a:ext cx="1488832" cy="126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Text Box 21">
                <a:extLst>
                  <a:ext uri="{FF2B5EF4-FFF2-40B4-BE49-F238E27FC236}">
                    <a16:creationId xmlns:a16="http://schemas.microsoft.com/office/drawing/2014/main" id="{709937E0-6597-EB4C-A6B3-6AF66A825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60" y="4778374"/>
                <a:ext cx="68580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800" b="0" dirty="0">
                    <a:latin typeface="Arial" charset="0"/>
                    <a:ea typeface="ＭＳ Ｐゴシック" charset="0"/>
                  </a:rPr>
                  <a:t>Rate</a:t>
                </a:r>
              </a:p>
            </p:txBody>
          </p:sp>
          <p:sp>
            <p:nvSpPr>
              <p:cNvPr id="45" name="Text Box 22">
                <a:extLst>
                  <a:ext uri="{FF2B5EF4-FFF2-40B4-BE49-F238E27FC236}">
                    <a16:creationId xmlns:a16="http://schemas.microsoft.com/office/drawing/2014/main" id="{D82219E8-C2B4-E24D-BAE8-D21171EC8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2050906" y="3838058"/>
                <a:ext cx="15113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dirty="0">
                    <a:latin typeface="Arial" charset="0"/>
                    <a:ea typeface="ＭＳ Ｐゴシック" charset="0"/>
                  </a:rPr>
                  <a:t>Behavior</a:t>
                </a:r>
                <a:endParaRPr lang="en-US" sz="1800" b="0" dirty="0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7" name="Text Box 15">
              <a:extLst>
                <a:ext uri="{FF2B5EF4-FFF2-40B4-BE49-F238E27FC236}">
                  <a16:creationId xmlns:a16="http://schemas.microsoft.com/office/drawing/2014/main" id="{995D4413-A2C3-0648-8B74-C6D16671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7796" y="2799166"/>
              <a:ext cx="261595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dirty="0">
                  <a:latin typeface="Helvetica" pitchFamily="2" charset="0"/>
                  <a:ea typeface="ＭＳ Ｐゴシック" charset="0"/>
                </a:rPr>
                <a:t>With downstream noise</a:t>
              </a:r>
              <a:endParaRPr lang="en-US" b="0" dirty="0">
                <a:latin typeface="Helvetica" pitchFamily="2" charset="0"/>
                <a:ea typeface="ＭＳ Ｐゴシック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8C72719-C0AE-894C-BE00-20CB74DEE5EF}"/>
              </a:ext>
            </a:extLst>
          </p:cNvPr>
          <p:cNvSpPr/>
          <p:nvPr/>
        </p:nvSpPr>
        <p:spPr>
          <a:xfrm>
            <a:off x="6660232" y="6230837"/>
            <a:ext cx="1946367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Go to </a:t>
            </a:r>
            <a:r>
              <a:rPr lang="en-US" sz="2400" dirty="0" err="1">
                <a:latin typeface="Helvetica"/>
                <a:cs typeface="Helvetica"/>
              </a:rPr>
              <a:t>matlab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50674F38-FEBD-324E-A3DC-5DB05AF71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6350"/>
            <a:ext cx="853484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he-IL" sz="3200" dirty="0"/>
              <a:t>Sources of variability in neurons and behavior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385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FC690D67-947C-5641-B778-0DEB61C8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125760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Model for interpretation of neuron-behavior correlation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CBD2B-A7B1-ED4A-B9A7-994C4B603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0735" b="15095"/>
          <a:stretch/>
        </p:blipFill>
        <p:spPr>
          <a:xfrm>
            <a:off x="5947019" y="2378634"/>
            <a:ext cx="3196981" cy="275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839A67-ADD8-C34F-A05E-A04F78BC1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6516216" y="3244005"/>
            <a:ext cx="1991345" cy="10651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A8F7AF-26BD-9E4E-A33A-4FA178798BE7}"/>
              </a:ext>
            </a:extLst>
          </p:cNvPr>
          <p:cNvGrpSpPr/>
          <p:nvPr/>
        </p:nvGrpSpPr>
        <p:grpSpPr>
          <a:xfrm>
            <a:off x="13112" y="1677354"/>
            <a:ext cx="3755766" cy="3033700"/>
            <a:chOff x="179512" y="2060848"/>
            <a:chExt cx="3755766" cy="3033700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E91E4140-16A0-9C44-BFA9-D110F7DBF2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6" t="-1" b="26606"/>
            <a:stretch/>
          </p:blipFill>
          <p:spPr bwMode="auto">
            <a:xfrm>
              <a:off x="179512" y="2060848"/>
              <a:ext cx="2828087" cy="303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C183C81-616F-4B48-AFDC-12502B3B1537}"/>
                </a:ext>
              </a:extLst>
            </p:cNvPr>
            <p:cNvGrpSpPr/>
            <p:nvPr/>
          </p:nvGrpSpPr>
          <p:grpSpPr>
            <a:xfrm>
              <a:off x="1979712" y="3983713"/>
              <a:ext cx="1955566" cy="925590"/>
              <a:chOff x="3169093" y="4626620"/>
              <a:chExt cx="1327150" cy="628154"/>
            </a:xfrm>
          </p:grpSpPr>
          <p:pic>
            <p:nvPicPr>
              <p:cNvPr id="30" name="Picture 52">
                <a:extLst>
                  <a:ext uri="{FF2B5EF4-FFF2-40B4-BE49-F238E27FC236}">
                    <a16:creationId xmlns:a16="http://schemas.microsoft.com/office/drawing/2014/main" id="{FE0A21DB-5823-4347-B3BA-66737244F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33" t="31328" b="54825"/>
              <a:stretch>
                <a:fillRect/>
              </a:stretch>
            </p:blipFill>
            <p:spPr bwMode="auto">
              <a:xfrm>
                <a:off x="3169093" y="4626620"/>
                <a:ext cx="760413" cy="387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Text Box 51">
                <a:extLst>
                  <a:ext uri="{FF2B5EF4-FFF2-40B4-BE49-F238E27FC236}">
                    <a16:creationId xmlns:a16="http://schemas.microsoft.com/office/drawing/2014/main" id="{6226B414-FC1C-7546-A067-2E02712B51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0743" y="4918224"/>
                <a:ext cx="8255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600" dirty="0">
                    <a:latin typeface="Arial" charset="0"/>
                    <a:ea typeface="ＭＳ Ｐゴシック" charset="0"/>
                  </a:rPr>
                  <a:t>Noise</a:t>
                </a: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9C98BE-2BA3-E543-873F-52F5F93E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337"/>
          <a:stretch/>
        </p:blipFill>
        <p:spPr>
          <a:xfrm>
            <a:off x="3031715" y="4941168"/>
            <a:ext cx="3628517" cy="1292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3BBC2-1990-4A4C-9D97-93AC9716CE7E}"/>
              </a:ext>
            </a:extLst>
          </p:cNvPr>
          <p:cNvSpPr txBox="1"/>
          <p:nvPr/>
        </p:nvSpPr>
        <p:spPr>
          <a:xfrm>
            <a:off x="3401885" y="2378634"/>
            <a:ext cx="2029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noise (R</a:t>
            </a:r>
            <a:r>
              <a:rPr lang="en-US" baseline="-25000" dirty="0">
                <a:solidFill>
                  <a:srgbClr val="FF0000"/>
                </a:solidFill>
              </a:rPr>
              <a:t>NN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87F60F-F1E5-0B49-9615-1E0894CA9C81}"/>
              </a:ext>
            </a:extLst>
          </p:cNvPr>
          <p:cNvSpPr txBox="1"/>
          <p:nvPr/>
        </p:nvSpPr>
        <p:spPr>
          <a:xfrm>
            <a:off x="3390395" y="2849617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Independent noise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B2649F-3E51-F04E-85D8-631917E36B77}"/>
              </a:ext>
            </a:extLst>
          </p:cNvPr>
          <p:cNvSpPr txBox="1"/>
          <p:nvPr/>
        </p:nvSpPr>
        <p:spPr>
          <a:xfrm>
            <a:off x="3419872" y="3747100"/>
            <a:ext cx="2268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Downstream noise (𝛽)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5C0D00-6B27-0946-931F-12FE074885C3}"/>
              </a:ext>
            </a:extLst>
          </p:cNvPr>
          <p:cNvSpPr/>
          <p:nvPr/>
        </p:nvSpPr>
        <p:spPr>
          <a:xfrm>
            <a:off x="3851920" y="4727649"/>
            <a:ext cx="1728192" cy="864096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F0A2B8-FE04-B242-BDC6-E6B0E6ABEC3D}"/>
              </a:ext>
            </a:extLst>
          </p:cNvPr>
          <p:cNvSpPr/>
          <p:nvPr/>
        </p:nvSpPr>
        <p:spPr>
          <a:xfrm>
            <a:off x="3635896" y="5517232"/>
            <a:ext cx="1795391" cy="946965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EBE7E6-F498-674B-B566-CDB3845AAABA}"/>
              </a:ext>
            </a:extLst>
          </p:cNvPr>
          <p:cNvSpPr/>
          <p:nvPr/>
        </p:nvSpPr>
        <p:spPr>
          <a:xfrm>
            <a:off x="5148065" y="5517232"/>
            <a:ext cx="887404" cy="946965"/>
          </a:xfrm>
          <a:prstGeom prst="ellipse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6470092-D1D8-1B44-8933-581BF21F7895}"/>
              </a:ext>
            </a:extLst>
          </p:cNvPr>
          <p:cNvSpPr/>
          <p:nvPr/>
        </p:nvSpPr>
        <p:spPr>
          <a:xfrm>
            <a:off x="5483403" y="4636239"/>
            <a:ext cx="887404" cy="946965"/>
          </a:xfrm>
          <a:prstGeom prst="ellipse">
            <a:avLst/>
          </a:prstGeom>
          <a:noFill/>
          <a:ln w="539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E7C90A-F9CF-594A-B998-0106CD7D1BCA}"/>
              </a:ext>
            </a:extLst>
          </p:cNvPr>
          <p:cNvSpPr/>
          <p:nvPr/>
        </p:nvSpPr>
        <p:spPr>
          <a:xfrm>
            <a:off x="5966871" y="5500637"/>
            <a:ext cx="887404" cy="946965"/>
          </a:xfrm>
          <a:prstGeom prst="ellipse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755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FC690D67-947C-5641-B778-0DEB61C8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399310"/>
            <a:ext cx="8102798" cy="477637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No downstream noise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98BE-2BA3-E543-873F-52F5F93EC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37"/>
          <a:stretch/>
        </p:blipFill>
        <p:spPr>
          <a:xfrm>
            <a:off x="2771800" y="1693144"/>
            <a:ext cx="3822555" cy="136205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82D4462-F9CF-A846-A409-2132E27B4203}"/>
              </a:ext>
            </a:extLst>
          </p:cNvPr>
          <p:cNvSpPr/>
          <p:nvPr/>
        </p:nvSpPr>
        <p:spPr>
          <a:xfrm>
            <a:off x="6876256" y="6234610"/>
            <a:ext cx="1946367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Go to </a:t>
            </a:r>
            <a:r>
              <a:rPr lang="en-US" sz="2400" dirty="0" err="1">
                <a:latin typeface="Helvetica"/>
                <a:cs typeface="Helvetica"/>
              </a:rPr>
              <a:t>matlab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D23C0-DFEB-804A-BA4C-B522162A4CAC}"/>
              </a:ext>
            </a:extLst>
          </p:cNvPr>
          <p:cNvSpPr txBox="1"/>
          <p:nvPr/>
        </p:nvSpPr>
        <p:spPr>
          <a:xfrm>
            <a:off x="827584" y="395481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 1: R</a:t>
            </a:r>
            <a:r>
              <a:rPr lang="en-US" baseline="-25000" dirty="0">
                <a:solidFill>
                  <a:srgbClr val="FF0000"/>
                </a:solidFill>
              </a:rPr>
              <a:t>NN </a:t>
            </a:r>
            <a:r>
              <a:rPr lang="en-US" dirty="0">
                <a:solidFill>
                  <a:srgbClr val="FF0000"/>
                </a:solidFill>
              </a:rPr>
              <a:t>==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8D2FE-38D0-E346-A2B8-56D12211C4D3}"/>
              </a:ext>
            </a:extLst>
          </p:cNvPr>
          <p:cNvSpPr txBox="1"/>
          <p:nvPr/>
        </p:nvSpPr>
        <p:spPr>
          <a:xfrm>
            <a:off x="4427984" y="3910489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Case 2: M &gt;&gt; 1/R</a:t>
            </a:r>
            <a:r>
              <a:rPr lang="en-US" baseline="-25000" dirty="0">
                <a:solidFill>
                  <a:srgbClr val="FF0000"/>
                </a:solidFill>
              </a:rPr>
              <a:t>NN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79507F-CD0E-D841-B2E9-257CEB1654D6}"/>
                  </a:ext>
                </a:extLst>
              </p:cNvPr>
              <p:cNvSpPr txBox="1"/>
              <p:nvPr/>
            </p:nvSpPr>
            <p:spPr>
              <a:xfrm>
                <a:off x="1918730" y="4725144"/>
                <a:ext cx="1151597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79507F-CD0E-D841-B2E9-257CEB165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730" y="4725144"/>
                <a:ext cx="1151597" cy="818366"/>
              </a:xfrm>
              <a:prstGeom prst="rect">
                <a:avLst/>
              </a:prstGeom>
              <a:blipFill>
                <a:blip r:embed="rId5"/>
                <a:stretch>
                  <a:fillRect l="-2174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FB4516-88E2-AF42-ADE7-2EF47B1E54A7}"/>
                  </a:ext>
                </a:extLst>
              </p:cNvPr>
              <p:cNvSpPr txBox="1"/>
              <p:nvPr/>
            </p:nvSpPr>
            <p:spPr>
              <a:xfrm>
                <a:off x="5531080" y="4997176"/>
                <a:ext cx="1345176" cy="335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𝑁𝑁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FB4516-88E2-AF42-ADE7-2EF47B1E5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80" y="4997176"/>
                <a:ext cx="1345176" cy="335413"/>
              </a:xfrm>
              <a:prstGeom prst="rect">
                <a:avLst/>
              </a:prstGeom>
              <a:blipFill>
                <a:blip r:embed="rId6"/>
                <a:stretch>
                  <a:fillRect l="-283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44713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FC690D67-947C-5641-B778-0DEB61C8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8593" y="125760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Downstream noise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C72719-C0AE-894C-BE00-20CB74DEE5EF}"/>
              </a:ext>
            </a:extLst>
          </p:cNvPr>
          <p:cNvSpPr/>
          <p:nvPr/>
        </p:nvSpPr>
        <p:spPr>
          <a:xfrm>
            <a:off x="6729866" y="6021288"/>
            <a:ext cx="1946367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Go to </a:t>
            </a:r>
            <a:r>
              <a:rPr lang="en-US" sz="2400" dirty="0" err="1">
                <a:latin typeface="Helvetica"/>
                <a:cs typeface="Helvetica"/>
              </a:rPr>
              <a:t>matlab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D29F3-A390-314D-BA77-8986D054DB28}"/>
              </a:ext>
            </a:extLst>
          </p:cNvPr>
          <p:cNvSpPr txBox="1"/>
          <p:nvPr/>
        </p:nvSpPr>
        <p:spPr>
          <a:xfrm>
            <a:off x="2747917" y="154950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 &gt;&gt; 1/R</a:t>
            </a:r>
            <a:r>
              <a:rPr lang="en-US" baseline="-25000" dirty="0">
                <a:solidFill>
                  <a:srgbClr val="FF0000"/>
                </a:solidFill>
              </a:rPr>
              <a:t>NN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152D79-D000-F242-A9B0-8AA040ADEC38}"/>
                  </a:ext>
                </a:extLst>
              </p:cNvPr>
              <p:cNvSpPr txBox="1"/>
              <p:nvPr/>
            </p:nvSpPr>
            <p:spPr>
              <a:xfrm>
                <a:off x="2144343" y="2635228"/>
                <a:ext cx="4224589" cy="1117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𝑁𝑁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𝐷𝑆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𝐹𝑅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152D79-D000-F242-A9B0-8AA040AD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43" y="2635228"/>
                <a:ext cx="4224589" cy="111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4994642-1D92-4D46-88D1-CFBDAE920E80}"/>
              </a:ext>
            </a:extLst>
          </p:cNvPr>
          <p:cNvSpPr txBox="1"/>
          <p:nvPr/>
        </p:nvSpPr>
        <p:spPr>
          <a:xfrm>
            <a:off x="1143013" y="111545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Neuron-behavior correlation decreases with downstream noise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801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FC690D67-947C-5641-B778-0DEB61C8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8593" y="125760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Qualitative and quantitative measures of downstream noise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8C72719-C0AE-894C-BE00-20CB74DEE5EF}"/>
              </a:ext>
            </a:extLst>
          </p:cNvPr>
          <p:cNvSpPr/>
          <p:nvPr/>
        </p:nvSpPr>
        <p:spPr>
          <a:xfrm>
            <a:off x="6909835" y="6093296"/>
            <a:ext cx="1946367" cy="5927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"/>
                <a:cs typeface="Helvetica"/>
              </a:rPr>
              <a:t>Go to </a:t>
            </a:r>
            <a:r>
              <a:rPr lang="en-US" sz="2400" dirty="0" err="1">
                <a:latin typeface="Helvetica"/>
                <a:cs typeface="Helvetica"/>
              </a:rPr>
              <a:t>matlab</a:t>
            </a:r>
            <a:endParaRPr lang="en-US" sz="2400" dirty="0">
              <a:latin typeface="Helvetica"/>
              <a:cs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A79FF-C696-334E-B626-5566D02E4157}"/>
                  </a:ext>
                </a:extLst>
              </p:cNvPr>
              <p:cNvSpPr txBox="1"/>
              <p:nvPr/>
            </p:nvSpPr>
            <p:spPr>
              <a:xfrm>
                <a:off x="736324" y="2394227"/>
                <a:ext cx="3843982" cy="305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𝐸𝑌𝐸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𝐸𝑌𝐸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𝐹𝑅</m:t>
                        </m:r>
                      </m:sub>
                      <m:sup/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A79FF-C696-334E-B626-5566D02E4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4" y="2394227"/>
                <a:ext cx="3843982" cy="305340"/>
              </a:xfrm>
              <a:prstGeom prst="rect">
                <a:avLst/>
              </a:prstGeom>
              <a:blipFill>
                <a:blip r:embed="rId4"/>
                <a:stretch>
                  <a:fillRect t="-16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83B19-28EC-824D-82D4-E95C2B7866A4}"/>
                  </a:ext>
                </a:extLst>
              </p:cNvPr>
              <p:cNvSpPr txBox="1"/>
              <p:nvPr/>
            </p:nvSpPr>
            <p:spPr>
              <a:xfrm>
                <a:off x="4213697" y="2254498"/>
                <a:ext cx="4464496" cy="517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𝐸𝑌𝐸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83B19-28EC-824D-82D4-E95C2B78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697" y="2254498"/>
                <a:ext cx="4464496" cy="517770"/>
              </a:xfrm>
              <a:prstGeom prst="rect">
                <a:avLst/>
              </a:prstGeom>
              <a:blipFill>
                <a:blip r:embed="rId5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04B450F-79EF-7848-959F-8969DA755820}"/>
              </a:ext>
            </a:extLst>
          </p:cNvPr>
          <p:cNvSpPr txBox="1"/>
          <p:nvPr/>
        </p:nvSpPr>
        <p:spPr>
          <a:xfrm>
            <a:off x="1619672" y="338867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Estimating Downstream noise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C6D9908-B6C1-0B47-85FA-CB133A180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b="67910"/>
          <a:stretch/>
        </p:blipFill>
        <p:spPr bwMode="auto">
          <a:xfrm>
            <a:off x="1125784" y="4074447"/>
            <a:ext cx="2816226" cy="132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4D92917-282F-2543-9F90-CC7573DA8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63235"/>
          <a:stretch/>
        </p:blipFill>
        <p:spPr bwMode="auto">
          <a:xfrm>
            <a:off x="5518272" y="4010189"/>
            <a:ext cx="2816226" cy="151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32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>
            <a:extLst>
              <a:ext uri="{FF2B5EF4-FFF2-40B4-BE49-F238E27FC236}">
                <a16:creationId xmlns:a16="http://schemas.microsoft.com/office/drawing/2014/main" id="{FC690D67-947C-5641-B778-0DEB61C82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125760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The relation between neuron-neuron and neuron behavior correlation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C93A7BC7-D3AF-D14A-AAE9-891D00B19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63"/>
          <a:stretch/>
        </p:blipFill>
        <p:spPr bwMode="auto">
          <a:xfrm>
            <a:off x="2051720" y="2539454"/>
            <a:ext cx="5520225" cy="18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EBFCD-AF06-A745-9352-C78D20CF18C1}"/>
              </a:ext>
            </a:extLst>
          </p:cNvPr>
          <p:cNvSpPr txBox="1"/>
          <p:nvPr/>
        </p:nvSpPr>
        <p:spPr>
          <a:xfrm>
            <a:off x="4283968" y="16288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NN</a:t>
            </a:r>
            <a:r>
              <a:rPr lang="en-US" dirty="0"/>
              <a:t> = R</a:t>
            </a:r>
            <a:r>
              <a:rPr lang="en-US" baseline="-25000" dirty="0"/>
              <a:t>NB1  </a:t>
            </a:r>
            <a:r>
              <a:rPr lang="en-US" dirty="0"/>
              <a:t>* R</a:t>
            </a:r>
            <a:r>
              <a:rPr lang="en-US" baseline="-25000" dirty="0"/>
              <a:t>NB2 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9CE803D-1B8B-3C4A-A4BB-8D90C6F68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3969"/>
          <a:stretch/>
        </p:blipFill>
        <p:spPr bwMode="auto">
          <a:xfrm>
            <a:off x="3923928" y="4808792"/>
            <a:ext cx="3093059" cy="190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7AE0B9-38E0-E746-B154-F4F1AA3A22AB}"/>
                  </a:ext>
                </a:extLst>
              </p:cNvPr>
              <p:cNvSpPr txBox="1"/>
              <p:nvPr/>
            </p:nvSpPr>
            <p:spPr>
              <a:xfrm>
                <a:off x="2123728" y="1642375"/>
                <a:ext cx="1345176" cy="335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𝑁𝑁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7AE0B9-38E0-E746-B154-F4F1AA3A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642375"/>
                <a:ext cx="1345176" cy="335413"/>
              </a:xfrm>
              <a:prstGeom prst="rect">
                <a:avLst/>
              </a:prstGeom>
              <a:blipFill>
                <a:blip r:embed="rId5"/>
                <a:stretch>
                  <a:fillRect l="-1869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104586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021A03-E711-5543-8C7B-267B3BEA49EF}"/>
              </a:ext>
            </a:extLst>
          </p:cNvPr>
          <p:cNvSpPr/>
          <p:nvPr/>
        </p:nvSpPr>
        <p:spPr>
          <a:xfrm>
            <a:off x="395536" y="1402004"/>
            <a:ext cx="8136904" cy="5088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u="sng" dirty="0"/>
              <a:t>Analysis of the signal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sz="2400" dirty="0"/>
              <a:t>Extracellular recordings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Triggering spike and events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PSTH and smoothing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Tuning curves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Linear kinematic model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he-IL" sz="24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u="sng" dirty="0"/>
              <a:t>Analysis of the noise</a:t>
            </a:r>
            <a:r>
              <a:rPr lang="en-US" sz="2400" dirty="0"/>
              <a:t> </a:t>
            </a:r>
            <a:endParaRPr lang="en-US" altLang="he-IL" sz="24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Neuron-behavior correlation 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Model interpretation of neuron-behavior correlation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Shared, independent and downstream noise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  <a:buFontTx/>
              <a:buChar char="-"/>
            </a:pPr>
            <a:r>
              <a:rPr lang="en-US" altLang="he-IL" sz="2400" dirty="0"/>
              <a:t>Neuron-neuron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670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A0A5FB4A-B421-FD4B-82E2-687A03FA3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3600" dirty="0"/>
              <a:t>Extracellular recording</a:t>
            </a:r>
          </a:p>
        </p:txBody>
      </p:sp>
      <p:pic>
        <p:nvPicPr>
          <p:cNvPr id="7" name="ch170328 765-938 ID:3000slow1.avi">
            <a:hlinkClick r:id="" action="ppaction://media"/>
            <a:extLst>
              <a:ext uri="{FF2B5EF4-FFF2-40B4-BE49-F238E27FC236}">
                <a16:creationId xmlns:a16="http://schemas.microsoft.com/office/drawing/2014/main" id="{31A014A9-B479-B94C-9EF7-947BD340E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7156" y="4263846"/>
            <a:ext cx="8722487" cy="152946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ch170328 765-938 ID:3000slow1.wav">
            <a:hlinkClick r:id="" action="ppaction://media"/>
            <a:extLst>
              <a:ext uri="{FF2B5EF4-FFF2-40B4-BE49-F238E27FC236}">
                <a16:creationId xmlns:a16="http://schemas.microsoft.com/office/drawing/2014/main" id="{CE92A15F-7312-814D-AE77-8334AE1A95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6376" y="5949280"/>
            <a:ext cx="812800" cy="812800"/>
          </a:xfrm>
          <a:prstGeom prst="rect">
            <a:avLst/>
          </a:prstGeom>
          <a:solidFill>
            <a:srgbClr val="0000FF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5B9AB-BE8F-0C4F-8A11-38580B35DB63}"/>
              </a:ext>
            </a:extLst>
          </p:cNvPr>
          <p:cNvSpPr txBox="1"/>
          <p:nvPr/>
        </p:nvSpPr>
        <p:spPr>
          <a:xfrm>
            <a:off x="4350424" y="6178010"/>
            <a:ext cx="3573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second (real time)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99A58-D2B5-294B-833E-9FF2C888F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330638"/>
            <a:ext cx="2487949" cy="2566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1F93E-8BB2-0D4A-9C71-613B42B13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600" y="1568667"/>
            <a:ext cx="3312368" cy="2310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Spike sorting  - extracting spikes from extracellular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DEC26-BEA6-6B4B-8A49-5413B256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7" y="1556792"/>
            <a:ext cx="6705533" cy="5029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E02ABC-2769-3F45-8C31-5AA59F07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252" y="3068960"/>
            <a:ext cx="3545782" cy="26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n-US" altLang="he-IL" sz="3200" dirty="0"/>
              <a:t>Now we can ‘forget’ from the analog signal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4CDDF2-8AC6-B84F-9333-9B82D874A9F7}"/>
              </a:ext>
            </a:extLst>
          </p:cNvPr>
          <p:cNvSpPr/>
          <p:nvPr/>
        </p:nvSpPr>
        <p:spPr>
          <a:xfrm>
            <a:off x="611560" y="191683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Reduced representation of the signal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Ignores real data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LFP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spike shape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Subthreshold activity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Ignores acquisition problems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Non stationarity 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Noise – neural, other biological ,non-biological</a:t>
            </a:r>
          </a:p>
          <a:p>
            <a:pPr marL="1200150" lvl="2" indent="-285750">
              <a:buFontTx/>
              <a:buChar char="-"/>
            </a:pPr>
            <a:r>
              <a:rPr lang="en-US" sz="2400" dirty="0"/>
              <a:t>Sorting errors</a:t>
            </a:r>
          </a:p>
        </p:txBody>
      </p:sp>
    </p:spTree>
    <p:extLst>
      <p:ext uri="{BB962C8B-B14F-4D97-AF65-F5344CB8AC3E}">
        <p14:creationId xmlns:p14="http://schemas.microsoft.com/office/powerpoint/2010/main" val="428434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tg_slow_5num_target_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714500"/>
            <a:ext cx="5537200" cy="436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1143000"/>
          </a:xfrm>
        </p:spPr>
        <p:txBody>
          <a:bodyPr/>
          <a:lstStyle/>
          <a:p>
            <a:r>
              <a:rPr lang="en-US" altLang="he-IL" sz="3600" dirty="0"/>
              <a:t>Example for spike train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6362700"/>
            <a:ext cx="17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Helvetica"/>
                <a:cs typeface="Helvetica"/>
              </a:rPr>
              <a:t>1/5 real time</a:t>
            </a:r>
          </a:p>
        </p:txBody>
      </p:sp>
      <p:pic>
        <p:nvPicPr>
          <p:cNvPr id="8" name="Picture 3" descr="stevem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26200" y="1939074"/>
            <a:ext cx="2717800" cy="348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7386167" y="5733872"/>
            <a:ext cx="1602325" cy="924516"/>
            <a:chOff x="7386167" y="5733872"/>
            <a:chExt cx="1602325" cy="924516"/>
          </a:xfrm>
        </p:grpSpPr>
        <p:sp>
          <p:nvSpPr>
            <p:cNvPr id="4" name="Rectangle 3"/>
            <p:cNvSpPr/>
            <p:nvPr/>
          </p:nvSpPr>
          <p:spPr bwMode="auto">
            <a:xfrm>
              <a:off x="7386167" y="5733872"/>
              <a:ext cx="1522055" cy="924516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06825" y="5761585"/>
              <a:ext cx="50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Helvetica"/>
                  <a:cs typeface="Helvetica"/>
                </a:rPr>
                <a:t>X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95725" y="6301473"/>
              <a:ext cx="254000" cy="254000"/>
            </a:xfrm>
            <a:prstGeom prst="rect">
              <a:avLst/>
            </a:prstGeom>
            <a:noFill/>
            <a:ln w="25400" cap="flat" cmpd="sng" algn="ctr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38625" y="5774285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Helvetica"/>
                  <a:cs typeface="Helvetica"/>
                </a:rPr>
                <a:t>Eye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2492" y="6233765"/>
              <a:ext cx="101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solidFill>
                    <a:srgbClr val="FFCC00"/>
                  </a:solidFill>
                  <a:latin typeface="Helvetica"/>
                  <a:cs typeface="Helvetica"/>
                </a:rPr>
                <a:t>Target</a:t>
              </a:r>
            </a:p>
          </p:txBody>
        </p:sp>
      </p:grpSp>
      <p:pic>
        <p:nvPicPr>
          <p:cNvPr id="23" name="Picture 22" descr="cell_for_movie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24" b="17552"/>
          <a:stretch/>
        </p:blipFill>
        <p:spPr>
          <a:xfrm>
            <a:off x="0" y="2870200"/>
            <a:ext cx="790003" cy="2628900"/>
          </a:xfrm>
          <a:prstGeom prst="rect">
            <a:avLst/>
          </a:prstGeom>
        </p:spPr>
      </p:pic>
      <p:pic>
        <p:nvPicPr>
          <p:cNvPr id="24" name="Picture 23" descr="cell_for_movie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78866" r="4775" b="3224"/>
          <a:stretch/>
        </p:blipFill>
        <p:spPr>
          <a:xfrm>
            <a:off x="647699" y="6096000"/>
            <a:ext cx="3238499" cy="762000"/>
          </a:xfrm>
          <a:prstGeom prst="rect">
            <a:avLst/>
          </a:prstGeom>
        </p:spPr>
      </p:pic>
      <p:pic>
        <p:nvPicPr>
          <p:cNvPr id="7" name="2tg_slow_5num_target_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15100" y="538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A5CEA09-9B5F-5241-8B38-3C75F2A0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80728"/>
            <a:ext cx="8229600" cy="1143000"/>
          </a:xfrm>
        </p:spPr>
        <p:txBody>
          <a:bodyPr/>
          <a:lstStyle/>
          <a:p>
            <a:pPr rtl="0" eaLnBrk="1" hangingPunct="1"/>
            <a:r>
              <a:rPr lang="en-US" altLang="he-IL" sz="3200" dirty="0"/>
              <a:t>Triggering spike and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1D47-D5DD-524F-8B84-902E71133EE0}"/>
              </a:ext>
            </a:extLst>
          </p:cNvPr>
          <p:cNvSpPr txBox="1"/>
          <p:nvPr/>
        </p:nvSpPr>
        <p:spPr>
          <a:xfrm>
            <a:off x="791580" y="2292968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PSTH - </a:t>
            </a:r>
            <a:r>
              <a:rPr lang="en-US" sz="2400" dirty="0" err="1">
                <a:latin typeface="Helvetica"/>
                <a:cs typeface="Helvetica"/>
              </a:rPr>
              <a:t>peristimulus</a:t>
            </a:r>
            <a:r>
              <a:rPr lang="en-US" sz="2400" dirty="0">
                <a:latin typeface="Helvetica"/>
                <a:cs typeface="Helvetica"/>
              </a:rPr>
              <a:t> time histogram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Autocorrelation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Cross correlation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/>
                <a:cs typeface="Helvetica"/>
              </a:rPr>
              <a:t>Reverse correlation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All these functions are basically the same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DA7E4-196D-4C41-A3CF-572B51D9F0BB}"/>
              </a:ext>
            </a:extLst>
          </p:cNvPr>
          <p:cNvSpPr/>
          <p:nvPr/>
        </p:nvSpPr>
        <p:spPr>
          <a:xfrm>
            <a:off x="1547664" y="165157"/>
            <a:ext cx="6624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600" dirty="0"/>
              <a:t>Event-related analysis of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49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8">
            <a:extLst>
              <a:ext uri="{FF2B5EF4-FFF2-40B4-BE49-F238E27FC236}">
                <a16:creationId xmlns:a16="http://schemas.microsoft.com/office/drawing/2014/main" id="{826A0CCD-012F-5F40-A9E0-0D24689CF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675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10">
            <a:extLst>
              <a:ext uri="{FF2B5EF4-FFF2-40B4-BE49-F238E27FC236}">
                <a16:creationId xmlns:a16="http://schemas.microsoft.com/office/drawing/2014/main" id="{A9898114-E55F-2347-8F89-6E0086D00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13">
            <a:extLst>
              <a:ext uri="{FF2B5EF4-FFF2-40B4-BE49-F238E27FC236}">
                <a16:creationId xmlns:a16="http://schemas.microsoft.com/office/drawing/2014/main" id="{00C58AF5-A78A-A64C-A84C-26A2C77F8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26">
            <a:extLst>
              <a:ext uri="{FF2B5EF4-FFF2-40B4-BE49-F238E27FC236}">
                <a16:creationId xmlns:a16="http://schemas.microsoft.com/office/drawing/2014/main" id="{EABED2DD-E23D-3941-80CC-CD69ABF65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963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27">
            <a:extLst>
              <a:ext uri="{FF2B5EF4-FFF2-40B4-BE49-F238E27FC236}">
                <a16:creationId xmlns:a16="http://schemas.microsoft.com/office/drawing/2014/main" id="{40E1CF7D-6D45-6241-99EE-BD604EF9D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138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28">
            <a:extLst>
              <a:ext uri="{FF2B5EF4-FFF2-40B4-BE49-F238E27FC236}">
                <a16:creationId xmlns:a16="http://schemas.microsoft.com/office/drawing/2014/main" id="{B81E32D5-E0BB-6549-B9AB-2E5327E0B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5213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29">
            <a:extLst>
              <a:ext uri="{FF2B5EF4-FFF2-40B4-BE49-F238E27FC236}">
                <a16:creationId xmlns:a16="http://schemas.microsoft.com/office/drawing/2014/main" id="{3AB8D6BC-3F7A-4E4B-AAAC-9562511C3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7938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31">
            <a:extLst>
              <a:ext uri="{FF2B5EF4-FFF2-40B4-BE49-F238E27FC236}">
                <a16:creationId xmlns:a16="http://schemas.microsoft.com/office/drawing/2014/main" id="{3F635E81-CD5D-6E4C-8742-E87E98AFB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32">
            <a:extLst>
              <a:ext uri="{FF2B5EF4-FFF2-40B4-BE49-F238E27FC236}">
                <a16:creationId xmlns:a16="http://schemas.microsoft.com/office/drawing/2014/main" id="{0601A33E-AEDC-0042-AE34-E6254D8A1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9975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33">
            <a:extLst>
              <a:ext uri="{FF2B5EF4-FFF2-40B4-BE49-F238E27FC236}">
                <a16:creationId xmlns:a16="http://schemas.microsoft.com/office/drawing/2014/main" id="{FBF00E5E-7299-D745-881C-0F043DF4D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9063" y="2071688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4">
            <a:extLst>
              <a:ext uri="{FF2B5EF4-FFF2-40B4-BE49-F238E27FC236}">
                <a16:creationId xmlns:a16="http://schemas.microsoft.com/office/drawing/2014/main" id="{9164C88F-7CEC-2C41-BEEB-D406E3BFA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6B8001B3-5414-C64C-BF4F-2BAAF4114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27">
            <a:extLst>
              <a:ext uri="{FF2B5EF4-FFF2-40B4-BE49-F238E27FC236}">
                <a16:creationId xmlns:a16="http://schemas.microsoft.com/office/drawing/2014/main" id="{7A9625F0-C39B-5E41-B35D-1FD47C81A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920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31">
            <a:extLst>
              <a:ext uri="{FF2B5EF4-FFF2-40B4-BE49-F238E27FC236}">
                <a16:creationId xmlns:a16="http://schemas.microsoft.com/office/drawing/2014/main" id="{2E6A931C-2806-EE42-BBF8-A4F8C672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216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Line 32">
            <a:extLst>
              <a:ext uri="{FF2B5EF4-FFF2-40B4-BE49-F238E27FC236}">
                <a16:creationId xmlns:a16="http://schemas.microsoft.com/office/drawing/2014/main" id="{598FD771-C6EB-E746-A486-6CF741867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5188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33">
            <a:extLst>
              <a:ext uri="{FF2B5EF4-FFF2-40B4-BE49-F238E27FC236}">
                <a16:creationId xmlns:a16="http://schemas.microsoft.com/office/drawing/2014/main" id="{4CB6D8FC-7CC1-CC4D-8F50-53A5F504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2375" y="30480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Text Box 14">
            <a:extLst>
              <a:ext uri="{FF2B5EF4-FFF2-40B4-BE49-F238E27FC236}">
                <a16:creationId xmlns:a16="http://schemas.microsoft.com/office/drawing/2014/main" id="{3CCB8A5E-42BF-6F4C-B5FD-A1084DF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058988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1</a:t>
            </a:r>
          </a:p>
        </p:txBody>
      </p:sp>
      <p:sp>
        <p:nvSpPr>
          <p:cNvPr id="14355" name="Text Box 15">
            <a:extLst>
              <a:ext uri="{FF2B5EF4-FFF2-40B4-BE49-F238E27FC236}">
                <a16:creationId xmlns:a16="http://schemas.microsoft.com/office/drawing/2014/main" id="{C915BD74-A31D-0448-8329-A8367026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900363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2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362041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8">
            <a:extLst>
              <a:ext uri="{FF2B5EF4-FFF2-40B4-BE49-F238E27FC236}">
                <a16:creationId xmlns:a16="http://schemas.microsoft.com/office/drawing/2014/main" id="{826A0CCD-012F-5F40-A9E0-0D24689CF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30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10">
            <a:extLst>
              <a:ext uri="{FF2B5EF4-FFF2-40B4-BE49-F238E27FC236}">
                <a16:creationId xmlns:a16="http://schemas.microsoft.com/office/drawing/2014/main" id="{A9898114-E55F-2347-8F89-6E0086D00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7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13">
            <a:extLst>
              <a:ext uri="{FF2B5EF4-FFF2-40B4-BE49-F238E27FC236}">
                <a16:creationId xmlns:a16="http://schemas.microsoft.com/office/drawing/2014/main" id="{00C58AF5-A78A-A64C-A84C-26A2C77F8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247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26">
            <a:extLst>
              <a:ext uri="{FF2B5EF4-FFF2-40B4-BE49-F238E27FC236}">
                <a16:creationId xmlns:a16="http://schemas.microsoft.com/office/drawing/2014/main" id="{EABED2DD-E23D-3941-80CC-CD69ABF65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53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27">
            <a:extLst>
              <a:ext uri="{FF2B5EF4-FFF2-40B4-BE49-F238E27FC236}">
                <a16:creationId xmlns:a16="http://schemas.microsoft.com/office/drawing/2014/main" id="{40E1CF7D-6D45-6241-99EE-BD604EF9D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4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28">
            <a:extLst>
              <a:ext uri="{FF2B5EF4-FFF2-40B4-BE49-F238E27FC236}">
                <a16:creationId xmlns:a16="http://schemas.microsoft.com/office/drawing/2014/main" id="{B81E32D5-E0BB-6549-B9AB-2E5327E0B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256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29">
            <a:extLst>
              <a:ext uri="{FF2B5EF4-FFF2-40B4-BE49-F238E27FC236}">
                <a16:creationId xmlns:a16="http://schemas.microsoft.com/office/drawing/2014/main" id="{3AB8D6BC-3F7A-4E4B-AAAC-9562511C3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5285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31">
            <a:extLst>
              <a:ext uri="{FF2B5EF4-FFF2-40B4-BE49-F238E27FC236}">
                <a16:creationId xmlns:a16="http://schemas.microsoft.com/office/drawing/2014/main" id="{3F635E81-CD5D-6E4C-8742-E87E98AFB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37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32">
            <a:extLst>
              <a:ext uri="{FF2B5EF4-FFF2-40B4-BE49-F238E27FC236}">
                <a16:creationId xmlns:a16="http://schemas.microsoft.com/office/drawing/2014/main" id="{0601A33E-AEDC-0042-AE34-E6254D8A1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7322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33">
            <a:extLst>
              <a:ext uri="{FF2B5EF4-FFF2-40B4-BE49-F238E27FC236}">
                <a16:creationId xmlns:a16="http://schemas.microsoft.com/office/drawing/2014/main" id="{FBF00E5E-7299-D745-881C-0F043DF4D8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410" y="129540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Line 4">
            <a:extLst>
              <a:ext uri="{FF2B5EF4-FFF2-40B4-BE49-F238E27FC236}">
                <a16:creationId xmlns:a16="http://schemas.microsoft.com/office/drawing/2014/main" id="{9164C88F-7CEC-2C41-BEEB-D406E3BFA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2410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6B8001B3-5414-C64C-BF4F-2BAAF4114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4008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Line 27">
            <a:extLst>
              <a:ext uri="{FF2B5EF4-FFF2-40B4-BE49-F238E27FC236}">
                <a16:creationId xmlns:a16="http://schemas.microsoft.com/office/drawing/2014/main" id="{7A9625F0-C39B-5E41-B35D-1FD47C81A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920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31">
            <a:extLst>
              <a:ext uri="{FF2B5EF4-FFF2-40B4-BE49-F238E27FC236}">
                <a16:creationId xmlns:a16="http://schemas.microsoft.com/office/drawing/2014/main" id="{2E6A931C-2806-EE42-BBF8-A4F8C672D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224" y="227687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Line 32">
            <a:extLst>
              <a:ext uri="{FF2B5EF4-FFF2-40B4-BE49-F238E27FC236}">
                <a16:creationId xmlns:a16="http://schemas.microsoft.com/office/drawing/2014/main" id="{598FD771-C6EB-E746-A486-6CF741867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2535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Line 33">
            <a:extLst>
              <a:ext uri="{FF2B5EF4-FFF2-40B4-BE49-F238E27FC236}">
                <a16:creationId xmlns:a16="http://schemas.microsoft.com/office/drawing/2014/main" id="{4CB6D8FC-7CC1-CC4D-8F50-53A5F5044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9722" y="2271712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Text Box 14">
            <a:extLst>
              <a:ext uri="{FF2B5EF4-FFF2-40B4-BE49-F238E27FC236}">
                <a16:creationId xmlns:a16="http://schemas.microsoft.com/office/drawing/2014/main" id="{3CCB8A5E-42BF-6F4C-B5FD-A1084DFDC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1282700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1</a:t>
            </a:r>
          </a:p>
        </p:txBody>
      </p:sp>
      <p:sp>
        <p:nvSpPr>
          <p:cNvPr id="14355" name="Text Box 15">
            <a:extLst>
              <a:ext uri="{FF2B5EF4-FFF2-40B4-BE49-F238E27FC236}">
                <a16:creationId xmlns:a16="http://schemas.microsoft.com/office/drawing/2014/main" id="{C915BD74-A31D-0448-8329-A8367026A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910" y="2124075"/>
            <a:ext cx="15536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Event 2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703FA49D-ECC7-594C-8596-966EA9218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4624"/>
            <a:ext cx="8458200" cy="9906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Correlating time series</a:t>
            </a:r>
          </a:p>
        </p:txBody>
      </p:sp>
      <p:cxnSp>
        <p:nvCxnSpPr>
          <p:cNvPr id="45" name="Straight Connector 50">
            <a:extLst>
              <a:ext uri="{FF2B5EF4-FFF2-40B4-BE49-F238E27FC236}">
                <a16:creationId xmlns:a16="http://schemas.microsoft.com/office/drawing/2014/main" id="{70A4B887-BD39-3848-9C8B-4E9320BC259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34338" y="1280770"/>
            <a:ext cx="39698" cy="5104973"/>
          </a:xfrm>
          <a:prstGeom prst="lin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33">
            <a:extLst>
              <a:ext uri="{FF2B5EF4-FFF2-40B4-BE49-F238E27FC236}">
                <a16:creationId xmlns:a16="http://schemas.microsoft.com/office/drawing/2014/main" id="{C56E83E4-094C-9547-AC61-FFEACC83153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31710" y="3140968"/>
            <a:ext cx="54232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75190253-98DF-9642-8C6E-159B65AF38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34338" y="3444800"/>
            <a:ext cx="1304147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57">
            <a:extLst>
              <a:ext uri="{FF2B5EF4-FFF2-40B4-BE49-F238E27FC236}">
                <a16:creationId xmlns:a16="http://schemas.microsoft.com/office/drawing/2014/main" id="{576F6BBB-66AE-3B49-9BE5-779197BF5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829" y="5660706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sp>
        <p:nvSpPr>
          <p:cNvPr id="29" name="TextBox 57">
            <a:extLst>
              <a:ext uri="{FF2B5EF4-FFF2-40B4-BE49-F238E27FC236}">
                <a16:creationId xmlns:a16="http://schemas.microsoft.com/office/drawing/2014/main" id="{A8938ABD-1BE7-3947-9A27-3856865B4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510" y="5678900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BAB066-6206-0B4D-8F49-5BF1E6664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4036" y="4005064"/>
            <a:ext cx="1797964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57">
            <a:extLst>
              <a:ext uri="{FF2B5EF4-FFF2-40B4-BE49-F238E27FC236}">
                <a16:creationId xmlns:a16="http://schemas.microsoft.com/office/drawing/2014/main" id="{8751F85A-E1C2-AD43-909C-5554556F9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623" y="5641429"/>
            <a:ext cx="919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+1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A49619B-1BC2-104D-B858-D48166E36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08877"/>
              </p:ext>
            </p:extLst>
          </p:nvPr>
        </p:nvGraphicFramePr>
        <p:xfrm>
          <a:off x="374890" y="6265529"/>
          <a:ext cx="47188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93">
                  <a:extLst>
                    <a:ext uri="{9D8B030D-6E8A-4147-A177-3AD203B41FA5}">
                      <a16:colId xmlns:a16="http://schemas.microsoft.com/office/drawing/2014/main" val="340009180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88634268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22741542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991403664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517943183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63151190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62064089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103161645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58120498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1107277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4192345091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95665551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717077398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1035486522"/>
                    </a:ext>
                  </a:extLst>
                </a:gridCol>
                <a:gridCol w="314593">
                  <a:extLst>
                    <a:ext uri="{9D8B030D-6E8A-4147-A177-3AD203B41FA5}">
                      <a16:colId xmlns:a16="http://schemas.microsoft.com/office/drawing/2014/main" val="3061145277"/>
                    </a:ext>
                  </a:extLst>
                </a:gridCol>
              </a:tblGrid>
              <a:tr h="3625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49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968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2|1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3.1|17.7|17.6|13.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20033</TotalTime>
  <Words>510</Words>
  <Application>Microsoft Macintosh PowerPoint</Application>
  <PresentationFormat>On-screen Show (4:3)</PresentationFormat>
  <Paragraphs>176</Paragraphs>
  <Slides>28</Slides>
  <Notes>14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Cambria Math</vt:lpstr>
      <vt:lpstr>Helvetica</vt:lpstr>
      <vt:lpstr>Tahoma</vt:lpstr>
      <vt:lpstr>Times</vt:lpstr>
      <vt:lpstr>Default Design</vt:lpstr>
      <vt:lpstr>Equation</vt:lpstr>
      <vt:lpstr>Goals – spike train analysis</vt:lpstr>
      <vt:lpstr>Spike train analysis</vt:lpstr>
      <vt:lpstr>Extracellular recording</vt:lpstr>
      <vt:lpstr>Spike sorting  - extracting spikes from extracellular recording</vt:lpstr>
      <vt:lpstr>Now we can ‘forget’ from the analog signal</vt:lpstr>
      <vt:lpstr>Example for spike train</vt:lpstr>
      <vt:lpstr>Triggering spike and events</vt:lpstr>
      <vt:lpstr>Correlating time series</vt:lpstr>
      <vt:lpstr>Correlating time series</vt:lpstr>
      <vt:lpstr>Correlating time series</vt:lpstr>
      <vt:lpstr>Correlating time series</vt:lpstr>
      <vt:lpstr>Correlating time series</vt:lpstr>
      <vt:lpstr>Correlating time series</vt:lpstr>
      <vt:lpstr>Smoothing</vt:lpstr>
      <vt:lpstr>Tuning curve</vt:lpstr>
      <vt:lpstr>Tuning curve of V1 neuron</vt:lpstr>
      <vt:lpstr>Tuning curve of neuron in the motor cortex</vt:lpstr>
      <vt:lpstr>Activity of a motoneuron during pursuit</vt:lpstr>
      <vt:lpstr>PowerPoint Presentation</vt:lpstr>
      <vt:lpstr>The signal in the noise</vt:lpstr>
      <vt:lpstr>Independent vs. shared noise </vt:lpstr>
      <vt:lpstr>PowerPoint Presentation</vt:lpstr>
      <vt:lpstr>Model for interpretation of neuron-behavior correlation </vt:lpstr>
      <vt:lpstr>No downstream noise</vt:lpstr>
      <vt:lpstr>Downstream noise</vt:lpstr>
      <vt:lpstr>Qualitative and quantitative measures of downstream noise</vt:lpstr>
      <vt:lpstr>The relation between neuron-neuron and neuron behavior correlation</vt:lpstr>
      <vt:lpstr>Summary</vt:lpstr>
    </vt:vector>
  </TitlesOfParts>
  <Company>HU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Goals</dc:title>
  <dc:creator>Israel Nelken</dc:creator>
  <cp:lastModifiedBy>Microsoft Office User</cp:lastModifiedBy>
  <cp:revision>889</cp:revision>
  <dcterms:created xsi:type="dcterms:W3CDTF">2005-09-16T07:28:09Z</dcterms:created>
  <dcterms:modified xsi:type="dcterms:W3CDTF">2019-03-31T14:12:47Z</dcterms:modified>
</cp:coreProperties>
</file>